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344" r:id="rId5"/>
    <p:sldId id="333" r:id="rId6"/>
    <p:sldId id="352" r:id="rId7"/>
    <p:sldId id="332" r:id="rId8"/>
    <p:sldId id="312" r:id="rId9"/>
    <p:sldId id="315" r:id="rId10"/>
    <p:sldId id="330" r:id="rId11"/>
    <p:sldId id="353" r:id="rId12"/>
    <p:sldId id="345" r:id="rId13"/>
    <p:sldId id="349" r:id="rId14"/>
    <p:sldId id="316" r:id="rId15"/>
    <p:sldId id="334" r:id="rId16"/>
    <p:sldId id="326" r:id="rId17"/>
    <p:sldId id="357" r:id="rId18"/>
    <p:sldId id="308" r:id="rId19"/>
    <p:sldId id="354" r:id="rId20"/>
    <p:sldId id="340" r:id="rId21"/>
    <p:sldId id="268" r:id="rId22"/>
  </p:sldIdLst>
  <p:sldSz cx="12192000" cy="6858000"/>
  <p:notesSz cx="6858000" cy="9144000"/>
  <p:defaultTextStyle>
    <a:defPPr>
      <a:defRPr lang="en-US"/>
    </a:defPPr>
    <a:lvl1pPr algn="l" rtl="0" fontAlgn="base">
      <a:spcBef>
        <a:spcPct val="0"/>
      </a:spcBef>
      <a:spcAft>
        <a:spcPct val="0"/>
      </a:spcAft>
      <a:defRPr sz="4400" b="1" kern="1200">
        <a:solidFill>
          <a:schemeClr val="tx2"/>
        </a:solidFill>
        <a:latin typeface="Helvetica LT Std" pitchFamily="34" charset="0"/>
        <a:ea typeface="+mn-ea"/>
        <a:cs typeface="+mn-cs"/>
      </a:defRPr>
    </a:lvl1pPr>
    <a:lvl2pPr marL="457200" algn="l" rtl="0" fontAlgn="base">
      <a:spcBef>
        <a:spcPct val="0"/>
      </a:spcBef>
      <a:spcAft>
        <a:spcPct val="0"/>
      </a:spcAft>
      <a:defRPr sz="4400" b="1" kern="1200">
        <a:solidFill>
          <a:schemeClr val="tx2"/>
        </a:solidFill>
        <a:latin typeface="Helvetica LT Std" pitchFamily="34" charset="0"/>
        <a:ea typeface="+mn-ea"/>
        <a:cs typeface="+mn-cs"/>
      </a:defRPr>
    </a:lvl2pPr>
    <a:lvl3pPr marL="914400" algn="l" rtl="0" fontAlgn="base">
      <a:spcBef>
        <a:spcPct val="0"/>
      </a:spcBef>
      <a:spcAft>
        <a:spcPct val="0"/>
      </a:spcAft>
      <a:defRPr sz="4400" b="1" kern="1200">
        <a:solidFill>
          <a:schemeClr val="tx2"/>
        </a:solidFill>
        <a:latin typeface="Helvetica LT Std" pitchFamily="34" charset="0"/>
        <a:ea typeface="+mn-ea"/>
        <a:cs typeface="+mn-cs"/>
      </a:defRPr>
    </a:lvl3pPr>
    <a:lvl4pPr marL="1371600" algn="l" rtl="0" fontAlgn="base">
      <a:spcBef>
        <a:spcPct val="0"/>
      </a:spcBef>
      <a:spcAft>
        <a:spcPct val="0"/>
      </a:spcAft>
      <a:defRPr sz="4400" b="1" kern="1200">
        <a:solidFill>
          <a:schemeClr val="tx2"/>
        </a:solidFill>
        <a:latin typeface="Helvetica LT Std" pitchFamily="34" charset="0"/>
        <a:ea typeface="+mn-ea"/>
        <a:cs typeface="+mn-cs"/>
      </a:defRPr>
    </a:lvl4pPr>
    <a:lvl5pPr marL="1828800" algn="l" rtl="0" fontAlgn="base">
      <a:spcBef>
        <a:spcPct val="0"/>
      </a:spcBef>
      <a:spcAft>
        <a:spcPct val="0"/>
      </a:spcAft>
      <a:defRPr sz="4400" b="1" kern="1200">
        <a:solidFill>
          <a:schemeClr val="tx2"/>
        </a:solidFill>
        <a:latin typeface="Helvetica LT Std" pitchFamily="34" charset="0"/>
        <a:ea typeface="+mn-ea"/>
        <a:cs typeface="+mn-cs"/>
      </a:defRPr>
    </a:lvl5pPr>
    <a:lvl6pPr marL="2286000" algn="l" defTabSz="914400" rtl="0" eaLnBrk="1" latinLnBrk="0" hangingPunct="1">
      <a:defRPr sz="4400" b="1" kern="1200">
        <a:solidFill>
          <a:schemeClr val="tx2"/>
        </a:solidFill>
        <a:latin typeface="Helvetica LT Std" pitchFamily="34" charset="0"/>
        <a:ea typeface="+mn-ea"/>
        <a:cs typeface="+mn-cs"/>
      </a:defRPr>
    </a:lvl6pPr>
    <a:lvl7pPr marL="2743200" algn="l" defTabSz="914400" rtl="0" eaLnBrk="1" latinLnBrk="0" hangingPunct="1">
      <a:defRPr sz="4400" b="1" kern="1200">
        <a:solidFill>
          <a:schemeClr val="tx2"/>
        </a:solidFill>
        <a:latin typeface="Helvetica LT Std" pitchFamily="34" charset="0"/>
        <a:ea typeface="+mn-ea"/>
        <a:cs typeface="+mn-cs"/>
      </a:defRPr>
    </a:lvl7pPr>
    <a:lvl8pPr marL="3200400" algn="l" defTabSz="914400" rtl="0" eaLnBrk="1" latinLnBrk="0" hangingPunct="1">
      <a:defRPr sz="4400" b="1" kern="1200">
        <a:solidFill>
          <a:schemeClr val="tx2"/>
        </a:solidFill>
        <a:latin typeface="Helvetica LT Std" pitchFamily="34" charset="0"/>
        <a:ea typeface="+mn-ea"/>
        <a:cs typeface="+mn-cs"/>
      </a:defRPr>
    </a:lvl8pPr>
    <a:lvl9pPr marL="3657600" algn="l" defTabSz="914400" rtl="0" eaLnBrk="1" latinLnBrk="0" hangingPunct="1">
      <a:defRPr sz="4400" b="1" kern="1200">
        <a:solidFill>
          <a:schemeClr val="tx2"/>
        </a:solidFill>
        <a:latin typeface="Helvetica LT Std" pitchFamily="34" charset="0"/>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2"/>
    <a:srgbClr val="17528C"/>
    <a:srgbClr val="005799"/>
    <a:srgbClr val="F3BA67"/>
    <a:srgbClr val="EC9412"/>
    <a:srgbClr val="D67B19"/>
    <a:srgbClr val="DAF0FC"/>
    <a:srgbClr val="B5E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3961BA-7883-4BDB-9BCD-751A50CF231A}" v="4" dt="2023-09-04T11:52:20.9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Åsa Heikkilä" userId="S::asa.heikkila@kfbd.se::4711f7f2-e34f-456a-9537-0037315fc7e5" providerId="AD" clId="Web-{943961BA-7883-4BDB-9BCD-751A50CF231A}"/>
    <pc:docChg chg="modSld">
      <pc:chgData name="Åsa Heikkilä" userId="S::asa.heikkila@kfbd.se::4711f7f2-e34f-456a-9537-0037315fc7e5" providerId="AD" clId="Web-{943961BA-7883-4BDB-9BCD-751A50CF231A}" dt="2023-09-04T11:51:36.541" v="1" actId="20577"/>
      <pc:docMkLst>
        <pc:docMk/>
      </pc:docMkLst>
      <pc:sldChg chg="modSp">
        <pc:chgData name="Åsa Heikkilä" userId="S::asa.heikkila@kfbd.se::4711f7f2-e34f-456a-9537-0037315fc7e5" providerId="AD" clId="Web-{943961BA-7883-4BDB-9BCD-751A50CF231A}" dt="2023-09-04T11:51:36.541" v="1" actId="20577"/>
        <pc:sldMkLst>
          <pc:docMk/>
          <pc:sldMk cId="3079488260" sldId="332"/>
        </pc:sldMkLst>
        <pc:spChg chg="mod">
          <ac:chgData name="Åsa Heikkilä" userId="S::asa.heikkila@kfbd.se::4711f7f2-e34f-456a-9537-0037315fc7e5" providerId="AD" clId="Web-{943961BA-7883-4BDB-9BCD-751A50CF231A}" dt="2023-09-04T11:51:36.541" v="1" actId="20577"/>
          <ac:spMkLst>
            <pc:docMk/>
            <pc:sldMk cId="3079488260" sldId="332"/>
            <ac:spMk id="3" creationId="{F7BD1EB8-BB77-5E8C-038A-557A680DBE74}"/>
          </ac:spMkLst>
        </pc:spChg>
      </pc:sldChg>
    </pc:docChg>
  </pc:docChgLst>
  <pc:docChgLst>
    <pc:chgData name="Åsa Heikkilä" userId="4711f7f2-e34f-456a-9537-0037315fc7e5" providerId="ADAL" clId="{D5EF62DA-7046-40CC-9DD3-EDDED5D415C2}"/>
    <pc:docChg chg="sldOrd">
      <pc:chgData name="Åsa Heikkilä" userId="4711f7f2-e34f-456a-9537-0037315fc7e5" providerId="ADAL" clId="{D5EF62DA-7046-40CC-9DD3-EDDED5D415C2}" dt="2023-06-27T11:41:02.108" v="0" actId="20578"/>
      <pc:docMkLst>
        <pc:docMk/>
      </pc:docMkLst>
      <pc:sldChg chg="ord">
        <pc:chgData name="Åsa Heikkilä" userId="4711f7f2-e34f-456a-9537-0037315fc7e5" providerId="ADAL" clId="{D5EF62DA-7046-40CC-9DD3-EDDED5D415C2}" dt="2023-06-27T11:41:02.108" v="0" actId="20578"/>
        <pc:sldMkLst>
          <pc:docMk/>
          <pc:sldMk cId="3079488260" sldId="33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DDDB16-4237-4FEC-A198-D4F5D7E1C67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sv-SE"/>
        </a:p>
      </dgm:t>
    </dgm:pt>
    <dgm:pt modelId="{DE223E00-3382-4CAF-A9B8-44F41F83CD16}">
      <dgm:prSet phldrT="[Text]" phldr="0"/>
      <dgm:spPr/>
      <dgm:t>
        <a:bodyPr/>
        <a:lstStyle/>
        <a:p>
          <a:pPr rtl="0"/>
          <a:r>
            <a:rPr lang="sv-SE"/>
            <a:t>Personcentrering är ett förhållningssätt som utgår från varje unik person och vad som är viktigt för den personen. </a:t>
          </a:r>
        </a:p>
      </dgm:t>
    </dgm:pt>
    <dgm:pt modelId="{3EB4512F-2382-4CEB-9461-0B6D4D949E0C}" type="parTrans" cxnId="{9F788113-75CE-4D0B-B000-E35ECB88F201}">
      <dgm:prSet/>
      <dgm:spPr/>
      <dgm:t>
        <a:bodyPr/>
        <a:lstStyle/>
        <a:p>
          <a:endParaRPr lang="sv-SE"/>
        </a:p>
      </dgm:t>
    </dgm:pt>
    <dgm:pt modelId="{080C2FAA-418F-48B4-89F9-D0AE12FB9235}" type="sibTrans" cxnId="{9F788113-75CE-4D0B-B000-E35ECB88F201}">
      <dgm:prSet/>
      <dgm:spPr/>
      <dgm:t>
        <a:bodyPr/>
        <a:lstStyle/>
        <a:p>
          <a:endParaRPr lang="sv-SE"/>
        </a:p>
      </dgm:t>
    </dgm:pt>
    <dgm:pt modelId="{75F41302-F1C1-44A6-B4B3-070D67679355}">
      <dgm:prSet phldrT="[Text]" phldr="0"/>
      <dgm:spPr/>
      <dgm:t>
        <a:bodyPr/>
        <a:lstStyle/>
        <a:p>
          <a:pPr rtl="0"/>
          <a:r>
            <a:rPr lang="sv-SE"/>
            <a:t>Personcentrering bygger på att personen får vara delaktig och en resurs i sin planering.</a:t>
          </a:r>
        </a:p>
      </dgm:t>
    </dgm:pt>
    <dgm:pt modelId="{9404A0DD-1DFA-4218-A184-4BA4CD55D8AF}" type="parTrans" cxnId="{50DC5BBA-316B-416C-BA94-1D022582B4D5}">
      <dgm:prSet/>
      <dgm:spPr/>
      <dgm:t>
        <a:bodyPr/>
        <a:lstStyle/>
        <a:p>
          <a:endParaRPr lang="sv-SE"/>
        </a:p>
      </dgm:t>
    </dgm:pt>
    <dgm:pt modelId="{2AF1CC51-5D84-42A6-B715-87C95E8BEFA9}" type="sibTrans" cxnId="{50DC5BBA-316B-416C-BA94-1D022582B4D5}">
      <dgm:prSet/>
      <dgm:spPr/>
      <dgm:t>
        <a:bodyPr/>
        <a:lstStyle/>
        <a:p>
          <a:endParaRPr lang="sv-SE"/>
        </a:p>
      </dgm:t>
    </dgm:pt>
    <dgm:pt modelId="{0AA8A3F7-6934-4AC8-8140-993F25DA4EAB}">
      <dgm:prSet phldrT="[Text]" phldr="0"/>
      <dgm:spPr/>
      <dgm:t>
        <a:bodyPr/>
        <a:lstStyle/>
        <a:p>
          <a:pPr rtl="0"/>
          <a:r>
            <a:rPr lang="sv-SE"/>
            <a:t>Personcentrering handlar också om att skapa ett samarbete och en förtroendefull relation som bygger på tillit och trygghet mellan personen och dig som personal.</a:t>
          </a:r>
        </a:p>
      </dgm:t>
    </dgm:pt>
    <dgm:pt modelId="{5771A4FF-4654-4DD9-9108-3486C289E381}" type="parTrans" cxnId="{3716BD4E-6E48-413F-8F91-47C0E29001D4}">
      <dgm:prSet/>
      <dgm:spPr/>
      <dgm:t>
        <a:bodyPr/>
        <a:lstStyle/>
        <a:p>
          <a:endParaRPr lang="sv-SE"/>
        </a:p>
      </dgm:t>
    </dgm:pt>
    <dgm:pt modelId="{C2660583-CC6A-493B-9BCE-D75B07EE4BFA}" type="sibTrans" cxnId="{3716BD4E-6E48-413F-8F91-47C0E29001D4}">
      <dgm:prSet/>
      <dgm:spPr/>
      <dgm:t>
        <a:bodyPr/>
        <a:lstStyle/>
        <a:p>
          <a:endParaRPr lang="sv-SE"/>
        </a:p>
      </dgm:t>
    </dgm:pt>
    <dgm:pt modelId="{D9012245-03FD-4BB5-88E1-931220E72987}" type="pres">
      <dgm:prSet presAssocID="{EBDDDB16-4237-4FEC-A198-D4F5D7E1C677}" presName="Name0" presStyleCnt="0">
        <dgm:presLayoutVars>
          <dgm:dir/>
          <dgm:resizeHandles val="exact"/>
        </dgm:presLayoutVars>
      </dgm:prSet>
      <dgm:spPr/>
    </dgm:pt>
    <dgm:pt modelId="{D221A8B9-AD29-4C98-85F3-D61A259966C9}" type="pres">
      <dgm:prSet presAssocID="{DE223E00-3382-4CAF-A9B8-44F41F83CD16}" presName="Name5" presStyleLbl="vennNode1" presStyleIdx="0" presStyleCnt="3">
        <dgm:presLayoutVars>
          <dgm:bulletEnabled val="1"/>
        </dgm:presLayoutVars>
      </dgm:prSet>
      <dgm:spPr/>
    </dgm:pt>
    <dgm:pt modelId="{CE2A7C35-6287-4191-851A-9BA7B110D552}" type="pres">
      <dgm:prSet presAssocID="{080C2FAA-418F-48B4-89F9-D0AE12FB9235}" presName="space" presStyleCnt="0"/>
      <dgm:spPr/>
    </dgm:pt>
    <dgm:pt modelId="{753BCA46-F641-49A0-A413-9CFBC330D9FE}" type="pres">
      <dgm:prSet presAssocID="{75F41302-F1C1-44A6-B4B3-070D67679355}" presName="Name5" presStyleLbl="vennNode1" presStyleIdx="1" presStyleCnt="3">
        <dgm:presLayoutVars>
          <dgm:bulletEnabled val="1"/>
        </dgm:presLayoutVars>
      </dgm:prSet>
      <dgm:spPr/>
    </dgm:pt>
    <dgm:pt modelId="{14BBB8C1-F7CE-4AB3-9601-70579797BD4E}" type="pres">
      <dgm:prSet presAssocID="{2AF1CC51-5D84-42A6-B715-87C95E8BEFA9}" presName="space" presStyleCnt="0"/>
      <dgm:spPr/>
    </dgm:pt>
    <dgm:pt modelId="{F661FF4C-60C1-477E-972B-D933DF77AA85}" type="pres">
      <dgm:prSet presAssocID="{0AA8A3F7-6934-4AC8-8140-993F25DA4EAB}" presName="Name5" presStyleLbl="vennNode1" presStyleIdx="2" presStyleCnt="3">
        <dgm:presLayoutVars>
          <dgm:bulletEnabled val="1"/>
        </dgm:presLayoutVars>
      </dgm:prSet>
      <dgm:spPr/>
    </dgm:pt>
  </dgm:ptLst>
  <dgm:cxnLst>
    <dgm:cxn modelId="{9F788113-75CE-4D0B-B000-E35ECB88F201}" srcId="{EBDDDB16-4237-4FEC-A198-D4F5D7E1C677}" destId="{DE223E00-3382-4CAF-A9B8-44F41F83CD16}" srcOrd="0" destOrd="0" parTransId="{3EB4512F-2382-4CEB-9461-0B6D4D949E0C}" sibTransId="{080C2FAA-418F-48B4-89F9-D0AE12FB9235}"/>
    <dgm:cxn modelId="{D8C7564C-BD5F-4C01-9EAE-BDE2CDF5339E}" type="presOf" srcId="{75F41302-F1C1-44A6-B4B3-070D67679355}" destId="{753BCA46-F641-49A0-A413-9CFBC330D9FE}" srcOrd="0" destOrd="0" presId="urn:microsoft.com/office/officeart/2005/8/layout/venn3"/>
    <dgm:cxn modelId="{3716BD4E-6E48-413F-8F91-47C0E29001D4}" srcId="{EBDDDB16-4237-4FEC-A198-D4F5D7E1C677}" destId="{0AA8A3F7-6934-4AC8-8140-993F25DA4EAB}" srcOrd="2" destOrd="0" parTransId="{5771A4FF-4654-4DD9-9108-3486C289E381}" sibTransId="{C2660583-CC6A-493B-9BCE-D75B07EE4BFA}"/>
    <dgm:cxn modelId="{2048D173-2CAE-40E6-A314-B4DA6330E3EA}" type="presOf" srcId="{0AA8A3F7-6934-4AC8-8140-993F25DA4EAB}" destId="{F661FF4C-60C1-477E-972B-D933DF77AA85}" srcOrd="0" destOrd="0" presId="urn:microsoft.com/office/officeart/2005/8/layout/venn3"/>
    <dgm:cxn modelId="{50DC5BBA-316B-416C-BA94-1D022582B4D5}" srcId="{EBDDDB16-4237-4FEC-A198-D4F5D7E1C677}" destId="{75F41302-F1C1-44A6-B4B3-070D67679355}" srcOrd="1" destOrd="0" parTransId="{9404A0DD-1DFA-4218-A184-4BA4CD55D8AF}" sibTransId="{2AF1CC51-5D84-42A6-B715-87C95E8BEFA9}"/>
    <dgm:cxn modelId="{F69923CB-03D6-447B-AACD-BF78597B95EF}" type="presOf" srcId="{DE223E00-3382-4CAF-A9B8-44F41F83CD16}" destId="{D221A8B9-AD29-4C98-85F3-D61A259966C9}" srcOrd="0" destOrd="0" presId="urn:microsoft.com/office/officeart/2005/8/layout/venn3"/>
    <dgm:cxn modelId="{56ADE6F8-362C-4B86-8FC0-E63C7F925E51}" type="presOf" srcId="{EBDDDB16-4237-4FEC-A198-D4F5D7E1C677}" destId="{D9012245-03FD-4BB5-88E1-931220E72987}" srcOrd="0" destOrd="0" presId="urn:microsoft.com/office/officeart/2005/8/layout/venn3"/>
    <dgm:cxn modelId="{69CC609B-59B1-4B10-8646-216502EB27CC}" type="presParOf" srcId="{D9012245-03FD-4BB5-88E1-931220E72987}" destId="{D221A8B9-AD29-4C98-85F3-D61A259966C9}" srcOrd="0" destOrd="0" presId="urn:microsoft.com/office/officeart/2005/8/layout/venn3"/>
    <dgm:cxn modelId="{1BCA31B0-D624-457F-8594-A5F62FEF947E}" type="presParOf" srcId="{D9012245-03FD-4BB5-88E1-931220E72987}" destId="{CE2A7C35-6287-4191-851A-9BA7B110D552}" srcOrd="1" destOrd="0" presId="urn:microsoft.com/office/officeart/2005/8/layout/venn3"/>
    <dgm:cxn modelId="{8008AEDA-BF73-4C40-9265-86904D3ED27D}" type="presParOf" srcId="{D9012245-03FD-4BB5-88E1-931220E72987}" destId="{753BCA46-F641-49A0-A413-9CFBC330D9FE}" srcOrd="2" destOrd="0" presId="urn:microsoft.com/office/officeart/2005/8/layout/venn3"/>
    <dgm:cxn modelId="{1CE8AAF8-DFC0-4B4F-A6E5-DC72059E5AE3}" type="presParOf" srcId="{D9012245-03FD-4BB5-88E1-931220E72987}" destId="{14BBB8C1-F7CE-4AB3-9601-70579797BD4E}" srcOrd="3" destOrd="0" presId="urn:microsoft.com/office/officeart/2005/8/layout/venn3"/>
    <dgm:cxn modelId="{B6DF9474-44E7-4B5B-87DF-1DC75CE52C1B}" type="presParOf" srcId="{D9012245-03FD-4BB5-88E1-931220E72987}" destId="{F661FF4C-60C1-477E-972B-D933DF77AA85}" srcOrd="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F3745D-6996-4B95-8918-881A1EB7690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7D9235DD-6211-4805-B7A5-31898C6CA481}">
      <dgm:prSet phldrT="[Text]" phldr="0"/>
      <dgm:spPr/>
      <dgm:t>
        <a:bodyPr/>
        <a:lstStyle/>
        <a:p>
          <a:pPr rtl="0"/>
          <a:r>
            <a:rPr lang="sv-SE">
              <a:latin typeface="Helvetica LT Std"/>
            </a:rPr>
            <a:t>Din arbetsmiljö kan förbättras</a:t>
          </a:r>
          <a:endParaRPr lang="sv-SE"/>
        </a:p>
      </dgm:t>
    </dgm:pt>
    <dgm:pt modelId="{0A86EDC3-82EF-42B8-BC93-9EFBB73A1E47}" type="parTrans" cxnId="{B64D647A-E9E4-4FCB-96D3-50C84B5BE513}">
      <dgm:prSet/>
      <dgm:spPr/>
      <dgm:t>
        <a:bodyPr/>
        <a:lstStyle/>
        <a:p>
          <a:endParaRPr lang="sv-SE"/>
        </a:p>
      </dgm:t>
    </dgm:pt>
    <dgm:pt modelId="{734E13C8-0F39-4013-82A0-E3D425884ED2}" type="sibTrans" cxnId="{B64D647A-E9E4-4FCB-96D3-50C84B5BE513}">
      <dgm:prSet/>
      <dgm:spPr/>
      <dgm:t>
        <a:bodyPr/>
        <a:lstStyle/>
        <a:p>
          <a:endParaRPr lang="sv-SE"/>
        </a:p>
      </dgm:t>
    </dgm:pt>
    <dgm:pt modelId="{347098B0-3225-4DE5-B283-DFF44BA24181}">
      <dgm:prSet phldrT="[Text]" phldr="0"/>
      <dgm:spPr/>
      <dgm:t>
        <a:bodyPr/>
        <a:lstStyle/>
        <a:p>
          <a:pPr rtl="0"/>
          <a:r>
            <a:rPr lang="sv-SE">
              <a:latin typeface="Helvetica LT Std"/>
            </a:rPr>
            <a:t>Resurserna används mer effektivt</a:t>
          </a:r>
          <a:endParaRPr lang="sv-SE"/>
        </a:p>
      </dgm:t>
    </dgm:pt>
    <dgm:pt modelId="{EF2E2B2B-7287-4A35-97D3-611AD793997B}" type="parTrans" cxnId="{788CE382-E8AF-498C-8FE7-F53B82EE4CC9}">
      <dgm:prSet/>
      <dgm:spPr/>
      <dgm:t>
        <a:bodyPr/>
        <a:lstStyle/>
        <a:p>
          <a:endParaRPr lang="sv-SE"/>
        </a:p>
      </dgm:t>
    </dgm:pt>
    <dgm:pt modelId="{0F1B6483-AA28-4E40-88F2-A34D486C3CFE}" type="sibTrans" cxnId="{788CE382-E8AF-498C-8FE7-F53B82EE4CC9}">
      <dgm:prSet/>
      <dgm:spPr/>
      <dgm:t>
        <a:bodyPr/>
        <a:lstStyle/>
        <a:p>
          <a:endParaRPr lang="sv-SE"/>
        </a:p>
      </dgm:t>
    </dgm:pt>
    <dgm:pt modelId="{373BA33C-1A8A-4B59-84EE-97E2874DD241}">
      <dgm:prSet phldrT="[Text]" phldr="0"/>
      <dgm:spPr/>
      <dgm:t>
        <a:bodyPr/>
        <a:lstStyle/>
        <a:p>
          <a:pPr rtl="0"/>
          <a:r>
            <a:rPr lang="sv-SE">
              <a:latin typeface="Helvetica LT Std"/>
            </a:rPr>
            <a:t>Personen du finns till för upplever ökad delaktighet</a:t>
          </a:r>
          <a:endParaRPr lang="sv-SE"/>
        </a:p>
      </dgm:t>
    </dgm:pt>
    <dgm:pt modelId="{D3FB3D68-1309-497B-8526-E3F63966CB70}" type="parTrans" cxnId="{E3CFE467-2254-45A2-87D3-F37A591537E3}">
      <dgm:prSet/>
      <dgm:spPr/>
      <dgm:t>
        <a:bodyPr/>
        <a:lstStyle/>
        <a:p>
          <a:endParaRPr lang="sv-SE"/>
        </a:p>
      </dgm:t>
    </dgm:pt>
    <dgm:pt modelId="{D7222806-849A-4A66-8A6C-4532883C28BD}" type="sibTrans" cxnId="{E3CFE467-2254-45A2-87D3-F37A591537E3}">
      <dgm:prSet/>
      <dgm:spPr/>
      <dgm:t>
        <a:bodyPr/>
        <a:lstStyle/>
        <a:p>
          <a:endParaRPr lang="sv-SE"/>
        </a:p>
      </dgm:t>
    </dgm:pt>
    <dgm:pt modelId="{90D356C1-4EFC-470E-A30D-C88D51312077}">
      <dgm:prSet phldr="0"/>
      <dgm:spPr/>
      <dgm:t>
        <a:bodyPr/>
        <a:lstStyle/>
        <a:p>
          <a:pPr rtl="0"/>
          <a:r>
            <a:rPr lang="sv-SE"/>
            <a:t>Du främjar en jämlik och jämställd service </a:t>
          </a:r>
          <a:endParaRPr lang="sv-SE">
            <a:latin typeface="Helvetica LT Std"/>
          </a:endParaRPr>
        </a:p>
      </dgm:t>
    </dgm:pt>
    <dgm:pt modelId="{1501AB6A-3A61-4794-BDF1-C204918E59BC}" type="parTrans" cxnId="{4713BBA8-E116-4298-AA60-1D3644DEEFC0}">
      <dgm:prSet/>
      <dgm:spPr/>
      <dgm:t>
        <a:bodyPr/>
        <a:lstStyle/>
        <a:p>
          <a:endParaRPr lang="sv-SE"/>
        </a:p>
      </dgm:t>
    </dgm:pt>
    <dgm:pt modelId="{F10D534C-0E39-4C74-9142-5D1424D0150B}" type="sibTrans" cxnId="{4713BBA8-E116-4298-AA60-1D3644DEEFC0}">
      <dgm:prSet/>
      <dgm:spPr/>
      <dgm:t>
        <a:bodyPr/>
        <a:lstStyle/>
        <a:p>
          <a:endParaRPr lang="sv-SE"/>
        </a:p>
      </dgm:t>
    </dgm:pt>
    <dgm:pt modelId="{1384DE78-CC58-430E-97A7-2855C241F6DD}" type="pres">
      <dgm:prSet presAssocID="{09F3745D-6996-4B95-8918-881A1EB76906}" presName="diagram" presStyleCnt="0">
        <dgm:presLayoutVars>
          <dgm:dir/>
          <dgm:resizeHandles val="exact"/>
        </dgm:presLayoutVars>
      </dgm:prSet>
      <dgm:spPr/>
    </dgm:pt>
    <dgm:pt modelId="{84872B88-F1E7-4EC0-8C45-344BD2495EBD}" type="pres">
      <dgm:prSet presAssocID="{7D9235DD-6211-4805-B7A5-31898C6CA481}" presName="node" presStyleLbl="node1" presStyleIdx="0" presStyleCnt="4">
        <dgm:presLayoutVars>
          <dgm:bulletEnabled val="1"/>
        </dgm:presLayoutVars>
      </dgm:prSet>
      <dgm:spPr/>
    </dgm:pt>
    <dgm:pt modelId="{815EA5DC-0043-49EF-9156-DE730C4EAFA8}" type="pres">
      <dgm:prSet presAssocID="{734E13C8-0F39-4013-82A0-E3D425884ED2}" presName="sibTrans" presStyleCnt="0"/>
      <dgm:spPr/>
    </dgm:pt>
    <dgm:pt modelId="{6E6DB703-E3FD-4FE7-90CF-F98338A91A55}" type="pres">
      <dgm:prSet presAssocID="{347098B0-3225-4DE5-B283-DFF44BA24181}" presName="node" presStyleLbl="node1" presStyleIdx="1" presStyleCnt="4">
        <dgm:presLayoutVars>
          <dgm:bulletEnabled val="1"/>
        </dgm:presLayoutVars>
      </dgm:prSet>
      <dgm:spPr/>
    </dgm:pt>
    <dgm:pt modelId="{590E7DA9-8CAF-4B7B-94E1-AAF748D016CD}" type="pres">
      <dgm:prSet presAssocID="{0F1B6483-AA28-4E40-88F2-A34D486C3CFE}" presName="sibTrans" presStyleCnt="0"/>
      <dgm:spPr/>
    </dgm:pt>
    <dgm:pt modelId="{9E27E455-9F1A-4C16-AD10-9F0349834882}" type="pres">
      <dgm:prSet presAssocID="{373BA33C-1A8A-4B59-84EE-97E2874DD241}" presName="node" presStyleLbl="node1" presStyleIdx="2" presStyleCnt="4">
        <dgm:presLayoutVars>
          <dgm:bulletEnabled val="1"/>
        </dgm:presLayoutVars>
      </dgm:prSet>
      <dgm:spPr/>
    </dgm:pt>
    <dgm:pt modelId="{24406513-4B21-4813-A7C0-FAA15629B936}" type="pres">
      <dgm:prSet presAssocID="{D7222806-849A-4A66-8A6C-4532883C28BD}" presName="sibTrans" presStyleCnt="0"/>
      <dgm:spPr/>
    </dgm:pt>
    <dgm:pt modelId="{21E03273-CC19-4EAB-B363-4E8220E77E8E}" type="pres">
      <dgm:prSet presAssocID="{90D356C1-4EFC-470E-A30D-C88D51312077}" presName="node" presStyleLbl="node1" presStyleIdx="3" presStyleCnt="4">
        <dgm:presLayoutVars>
          <dgm:bulletEnabled val="1"/>
        </dgm:presLayoutVars>
      </dgm:prSet>
      <dgm:spPr/>
    </dgm:pt>
  </dgm:ptLst>
  <dgm:cxnLst>
    <dgm:cxn modelId="{1DA8BE18-5918-4E9B-8382-DDB8B38F2232}" type="presOf" srcId="{09F3745D-6996-4B95-8918-881A1EB76906}" destId="{1384DE78-CC58-430E-97A7-2855C241F6DD}" srcOrd="0" destOrd="0" presId="urn:microsoft.com/office/officeart/2005/8/layout/default"/>
    <dgm:cxn modelId="{E3CFE467-2254-45A2-87D3-F37A591537E3}" srcId="{09F3745D-6996-4B95-8918-881A1EB76906}" destId="{373BA33C-1A8A-4B59-84EE-97E2874DD241}" srcOrd="2" destOrd="0" parTransId="{D3FB3D68-1309-497B-8526-E3F63966CB70}" sibTransId="{D7222806-849A-4A66-8A6C-4532883C28BD}"/>
    <dgm:cxn modelId="{B64D647A-E9E4-4FCB-96D3-50C84B5BE513}" srcId="{09F3745D-6996-4B95-8918-881A1EB76906}" destId="{7D9235DD-6211-4805-B7A5-31898C6CA481}" srcOrd="0" destOrd="0" parTransId="{0A86EDC3-82EF-42B8-BC93-9EFBB73A1E47}" sibTransId="{734E13C8-0F39-4013-82A0-E3D425884ED2}"/>
    <dgm:cxn modelId="{D24DE15A-85EF-478F-B0A1-8A379694A424}" type="presOf" srcId="{90D356C1-4EFC-470E-A30D-C88D51312077}" destId="{21E03273-CC19-4EAB-B363-4E8220E77E8E}" srcOrd="0" destOrd="0" presId="urn:microsoft.com/office/officeart/2005/8/layout/default"/>
    <dgm:cxn modelId="{788CE382-E8AF-498C-8FE7-F53B82EE4CC9}" srcId="{09F3745D-6996-4B95-8918-881A1EB76906}" destId="{347098B0-3225-4DE5-B283-DFF44BA24181}" srcOrd="1" destOrd="0" parTransId="{EF2E2B2B-7287-4A35-97D3-611AD793997B}" sibTransId="{0F1B6483-AA28-4E40-88F2-A34D486C3CFE}"/>
    <dgm:cxn modelId="{4713BBA8-E116-4298-AA60-1D3644DEEFC0}" srcId="{09F3745D-6996-4B95-8918-881A1EB76906}" destId="{90D356C1-4EFC-470E-A30D-C88D51312077}" srcOrd="3" destOrd="0" parTransId="{1501AB6A-3A61-4794-BDF1-C204918E59BC}" sibTransId="{F10D534C-0E39-4C74-9142-5D1424D0150B}"/>
    <dgm:cxn modelId="{E9A13CB1-3152-4667-8145-BD7339452757}" type="presOf" srcId="{347098B0-3225-4DE5-B283-DFF44BA24181}" destId="{6E6DB703-E3FD-4FE7-90CF-F98338A91A55}" srcOrd="0" destOrd="0" presId="urn:microsoft.com/office/officeart/2005/8/layout/default"/>
    <dgm:cxn modelId="{0A0FBDB2-07B1-47D3-AD53-EA1046E9C836}" type="presOf" srcId="{7D9235DD-6211-4805-B7A5-31898C6CA481}" destId="{84872B88-F1E7-4EC0-8C45-344BD2495EBD}" srcOrd="0" destOrd="0" presId="urn:microsoft.com/office/officeart/2005/8/layout/default"/>
    <dgm:cxn modelId="{5C4B7CEF-B254-4A5A-9985-F5BE777F4C69}" type="presOf" srcId="{373BA33C-1A8A-4B59-84EE-97E2874DD241}" destId="{9E27E455-9F1A-4C16-AD10-9F0349834882}" srcOrd="0" destOrd="0" presId="urn:microsoft.com/office/officeart/2005/8/layout/default"/>
    <dgm:cxn modelId="{AE3908ED-FDBE-41E1-A144-93368BD5FB89}" type="presParOf" srcId="{1384DE78-CC58-430E-97A7-2855C241F6DD}" destId="{84872B88-F1E7-4EC0-8C45-344BD2495EBD}" srcOrd="0" destOrd="0" presId="urn:microsoft.com/office/officeart/2005/8/layout/default"/>
    <dgm:cxn modelId="{1B932C25-22AD-49D0-BDC2-03628CC09F6B}" type="presParOf" srcId="{1384DE78-CC58-430E-97A7-2855C241F6DD}" destId="{815EA5DC-0043-49EF-9156-DE730C4EAFA8}" srcOrd="1" destOrd="0" presId="urn:microsoft.com/office/officeart/2005/8/layout/default"/>
    <dgm:cxn modelId="{332F6509-7B80-4069-8ECB-60B42B0234ED}" type="presParOf" srcId="{1384DE78-CC58-430E-97A7-2855C241F6DD}" destId="{6E6DB703-E3FD-4FE7-90CF-F98338A91A55}" srcOrd="2" destOrd="0" presId="urn:microsoft.com/office/officeart/2005/8/layout/default"/>
    <dgm:cxn modelId="{D59F3BEC-C967-41D9-BCAD-18B2EDEFF3CF}" type="presParOf" srcId="{1384DE78-CC58-430E-97A7-2855C241F6DD}" destId="{590E7DA9-8CAF-4B7B-94E1-AAF748D016CD}" srcOrd="3" destOrd="0" presId="urn:microsoft.com/office/officeart/2005/8/layout/default"/>
    <dgm:cxn modelId="{CFAEB67B-5F3F-4BD3-B590-16C6B1ED3EEF}" type="presParOf" srcId="{1384DE78-CC58-430E-97A7-2855C241F6DD}" destId="{9E27E455-9F1A-4C16-AD10-9F0349834882}" srcOrd="4" destOrd="0" presId="urn:microsoft.com/office/officeart/2005/8/layout/default"/>
    <dgm:cxn modelId="{FA979243-8CE1-4542-9500-B246FD181FDC}" type="presParOf" srcId="{1384DE78-CC58-430E-97A7-2855C241F6DD}" destId="{24406513-4B21-4813-A7C0-FAA15629B936}" srcOrd="5" destOrd="0" presId="urn:microsoft.com/office/officeart/2005/8/layout/default"/>
    <dgm:cxn modelId="{6F0D07FE-5268-4932-97A7-899FE2E42A2A}" type="presParOf" srcId="{1384DE78-CC58-430E-97A7-2855C241F6DD}" destId="{21E03273-CC19-4EAB-B363-4E8220E77E8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EC101F-E5AF-4292-BA31-4DA746CE85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v-SE"/>
        </a:p>
      </dgm:t>
    </dgm:pt>
    <dgm:pt modelId="{C4826759-1A83-4C1C-BFD8-26F7AFA1BD7C}">
      <dgm:prSet phldrT="[Text]" phldr="0"/>
      <dgm:spPr/>
      <dgm:t>
        <a:bodyPr/>
        <a:lstStyle/>
        <a:p>
          <a:r>
            <a:rPr lang="sv-SE">
              <a:latin typeface="Helvetica LT Std"/>
            </a:rPr>
            <a:t>Resurser</a:t>
          </a:r>
          <a:endParaRPr lang="sv-SE"/>
        </a:p>
      </dgm:t>
    </dgm:pt>
    <dgm:pt modelId="{65923517-9CBD-40E4-A917-CB9D2BF2E45E}" type="parTrans" cxnId="{ED7EEECD-45D7-4C45-AD6F-DEC323508737}">
      <dgm:prSet/>
      <dgm:spPr/>
      <dgm:t>
        <a:bodyPr/>
        <a:lstStyle/>
        <a:p>
          <a:endParaRPr lang="sv-SE"/>
        </a:p>
      </dgm:t>
    </dgm:pt>
    <dgm:pt modelId="{78F0E9C2-13F9-4E83-A698-BFC5C0E7C54B}" type="sibTrans" cxnId="{ED7EEECD-45D7-4C45-AD6F-DEC323508737}">
      <dgm:prSet/>
      <dgm:spPr/>
      <dgm:t>
        <a:bodyPr/>
        <a:lstStyle/>
        <a:p>
          <a:endParaRPr lang="sv-SE"/>
        </a:p>
      </dgm:t>
    </dgm:pt>
    <dgm:pt modelId="{EA74A4EC-3E90-4D4F-BCD0-968FFEF97D3B}">
      <dgm:prSet phldrT="[Text]" phldr="0"/>
      <dgm:spPr/>
      <dgm:t>
        <a:bodyPr/>
        <a:lstStyle/>
        <a:p>
          <a:r>
            <a:rPr lang="sv-SE">
              <a:latin typeface="Helvetica LT Std"/>
            </a:rPr>
            <a:t>Motivation</a:t>
          </a:r>
          <a:endParaRPr lang="sv-SE"/>
        </a:p>
      </dgm:t>
    </dgm:pt>
    <dgm:pt modelId="{A6D497D9-D868-410A-B0A5-F612DF4905AD}" type="parTrans" cxnId="{35D53046-490E-44DE-9482-FAA14F1D6197}">
      <dgm:prSet/>
      <dgm:spPr/>
      <dgm:t>
        <a:bodyPr/>
        <a:lstStyle/>
        <a:p>
          <a:endParaRPr lang="sv-SE"/>
        </a:p>
      </dgm:t>
    </dgm:pt>
    <dgm:pt modelId="{9D7948CF-7186-43C7-B655-E7117FF478D3}" type="sibTrans" cxnId="{35D53046-490E-44DE-9482-FAA14F1D6197}">
      <dgm:prSet/>
      <dgm:spPr/>
      <dgm:t>
        <a:bodyPr/>
        <a:lstStyle/>
        <a:p>
          <a:endParaRPr lang="sv-SE"/>
        </a:p>
      </dgm:t>
    </dgm:pt>
    <dgm:pt modelId="{56746D65-3F4B-42E8-BD83-5C34332C6A1F}">
      <dgm:prSet phldr="0"/>
      <dgm:spPr/>
      <dgm:t>
        <a:bodyPr/>
        <a:lstStyle/>
        <a:p>
          <a:pPr rtl="0"/>
          <a:r>
            <a:rPr lang="sv-SE">
              <a:latin typeface="Helvetica LT Std"/>
            </a:rPr>
            <a:t>Erfarenhet</a:t>
          </a:r>
        </a:p>
      </dgm:t>
    </dgm:pt>
    <dgm:pt modelId="{0BE1B13C-A04C-4279-9386-6646E97D3752}" type="parTrans" cxnId="{609056EB-223F-4150-8921-5CEA698766EC}">
      <dgm:prSet/>
      <dgm:spPr/>
      <dgm:t>
        <a:bodyPr/>
        <a:lstStyle/>
        <a:p>
          <a:endParaRPr lang="sv-SE"/>
        </a:p>
      </dgm:t>
    </dgm:pt>
    <dgm:pt modelId="{98024902-F2C2-4C03-A438-6C2548F80ED2}" type="sibTrans" cxnId="{609056EB-223F-4150-8921-5CEA698766EC}">
      <dgm:prSet/>
      <dgm:spPr/>
      <dgm:t>
        <a:bodyPr/>
        <a:lstStyle/>
        <a:p>
          <a:endParaRPr lang="sv-SE"/>
        </a:p>
      </dgm:t>
    </dgm:pt>
    <dgm:pt modelId="{966C15EA-D724-4210-A9AF-77D8901A274D}">
      <dgm:prSet phldr="0"/>
      <dgm:spPr/>
      <dgm:t>
        <a:bodyPr/>
        <a:lstStyle/>
        <a:p>
          <a:r>
            <a:rPr lang="sv-SE">
              <a:latin typeface="Helvetica LT Std"/>
            </a:rPr>
            <a:t>Vilja</a:t>
          </a:r>
        </a:p>
      </dgm:t>
    </dgm:pt>
    <dgm:pt modelId="{10D28516-A164-4753-9DA9-749F46AEAAD5}" type="parTrans" cxnId="{DADCF9BA-FD31-4F23-A940-AF88339D32A2}">
      <dgm:prSet/>
      <dgm:spPr/>
      <dgm:t>
        <a:bodyPr/>
        <a:lstStyle/>
        <a:p>
          <a:endParaRPr lang="sv-SE"/>
        </a:p>
      </dgm:t>
    </dgm:pt>
    <dgm:pt modelId="{51BF2F0E-0F18-40FB-822D-082CCE023E55}" type="sibTrans" cxnId="{DADCF9BA-FD31-4F23-A940-AF88339D32A2}">
      <dgm:prSet/>
      <dgm:spPr/>
      <dgm:t>
        <a:bodyPr/>
        <a:lstStyle/>
        <a:p>
          <a:endParaRPr lang="sv-SE"/>
        </a:p>
      </dgm:t>
    </dgm:pt>
    <dgm:pt modelId="{C51F7F65-F2A0-4549-9C32-7CE988A45D4F}">
      <dgm:prSet phldr="0"/>
      <dgm:spPr/>
      <dgm:t>
        <a:bodyPr/>
        <a:lstStyle/>
        <a:p>
          <a:pPr rtl="0"/>
          <a:r>
            <a:rPr lang="sv-SE">
              <a:latin typeface="Helvetica LT Std"/>
            </a:rPr>
            <a:t>Värderingar</a:t>
          </a:r>
        </a:p>
      </dgm:t>
    </dgm:pt>
    <dgm:pt modelId="{ED58CCA3-1991-48A5-9C9B-45F878BFD4EF}" type="parTrans" cxnId="{2AF8EC44-F20F-426E-AB09-97C2974935D2}">
      <dgm:prSet/>
      <dgm:spPr/>
      <dgm:t>
        <a:bodyPr/>
        <a:lstStyle/>
        <a:p>
          <a:endParaRPr lang="sv-SE"/>
        </a:p>
      </dgm:t>
    </dgm:pt>
    <dgm:pt modelId="{3AC5A3A9-DF05-47B0-82FA-5A1875DAD8E3}" type="sibTrans" cxnId="{2AF8EC44-F20F-426E-AB09-97C2974935D2}">
      <dgm:prSet/>
      <dgm:spPr/>
      <dgm:t>
        <a:bodyPr/>
        <a:lstStyle/>
        <a:p>
          <a:endParaRPr lang="sv-SE"/>
        </a:p>
      </dgm:t>
    </dgm:pt>
    <dgm:pt modelId="{226D71E6-663C-4CBC-8B9D-EB1E2AD287B9}">
      <dgm:prSet phldr="0"/>
      <dgm:spPr/>
      <dgm:t>
        <a:bodyPr/>
        <a:lstStyle/>
        <a:p>
          <a:pPr rtl="0"/>
          <a:r>
            <a:rPr lang="sv-SE">
              <a:latin typeface="Helvetica LT Std"/>
            </a:rPr>
            <a:t>Socialt nätverk</a:t>
          </a:r>
        </a:p>
      </dgm:t>
    </dgm:pt>
    <dgm:pt modelId="{E0900E66-666F-4606-BECC-4C678854FEEE}" type="parTrans" cxnId="{246A8C68-110D-4EC9-880E-D8E3548006BD}">
      <dgm:prSet/>
      <dgm:spPr/>
      <dgm:t>
        <a:bodyPr/>
        <a:lstStyle/>
        <a:p>
          <a:endParaRPr lang="sv-SE"/>
        </a:p>
      </dgm:t>
    </dgm:pt>
    <dgm:pt modelId="{B8D374BF-9FEB-4F35-BBD7-C8BB3251859A}" type="sibTrans" cxnId="{246A8C68-110D-4EC9-880E-D8E3548006BD}">
      <dgm:prSet/>
      <dgm:spPr/>
      <dgm:t>
        <a:bodyPr/>
        <a:lstStyle/>
        <a:p>
          <a:endParaRPr lang="sv-SE"/>
        </a:p>
      </dgm:t>
    </dgm:pt>
    <dgm:pt modelId="{75AED2A1-4C47-442D-85A5-10AF043DE882}" type="pres">
      <dgm:prSet presAssocID="{CEEC101F-E5AF-4292-BA31-4DA746CE8531}" presName="diagram" presStyleCnt="0">
        <dgm:presLayoutVars>
          <dgm:dir/>
          <dgm:resizeHandles val="exact"/>
        </dgm:presLayoutVars>
      </dgm:prSet>
      <dgm:spPr/>
    </dgm:pt>
    <dgm:pt modelId="{CBC1C0DE-ED7E-4359-B2A1-F19ADCBB8BFF}" type="pres">
      <dgm:prSet presAssocID="{C4826759-1A83-4C1C-BFD8-26F7AFA1BD7C}" presName="node" presStyleLbl="node1" presStyleIdx="0" presStyleCnt="6">
        <dgm:presLayoutVars>
          <dgm:bulletEnabled val="1"/>
        </dgm:presLayoutVars>
      </dgm:prSet>
      <dgm:spPr/>
    </dgm:pt>
    <dgm:pt modelId="{4A90CA75-87F3-4882-B0A2-64DB1D381526}" type="pres">
      <dgm:prSet presAssocID="{78F0E9C2-13F9-4E83-A698-BFC5C0E7C54B}" presName="sibTrans" presStyleCnt="0"/>
      <dgm:spPr/>
    </dgm:pt>
    <dgm:pt modelId="{2097086B-6596-4580-9E1D-23B28361B465}" type="pres">
      <dgm:prSet presAssocID="{56746D65-3F4B-42E8-BD83-5C34332C6A1F}" presName="node" presStyleLbl="node1" presStyleIdx="1" presStyleCnt="6">
        <dgm:presLayoutVars>
          <dgm:bulletEnabled val="1"/>
        </dgm:presLayoutVars>
      </dgm:prSet>
      <dgm:spPr/>
    </dgm:pt>
    <dgm:pt modelId="{23C76C2C-7925-4397-A0FA-F746E7A9909C}" type="pres">
      <dgm:prSet presAssocID="{98024902-F2C2-4C03-A438-6C2548F80ED2}" presName="sibTrans" presStyleCnt="0"/>
      <dgm:spPr/>
    </dgm:pt>
    <dgm:pt modelId="{2B356269-97E0-4E9B-AE6A-2E3686F350F3}" type="pres">
      <dgm:prSet presAssocID="{C51F7F65-F2A0-4549-9C32-7CE988A45D4F}" presName="node" presStyleLbl="node1" presStyleIdx="2" presStyleCnt="6">
        <dgm:presLayoutVars>
          <dgm:bulletEnabled val="1"/>
        </dgm:presLayoutVars>
      </dgm:prSet>
      <dgm:spPr/>
    </dgm:pt>
    <dgm:pt modelId="{23A5C3A5-287C-4060-9039-8994821E0489}" type="pres">
      <dgm:prSet presAssocID="{3AC5A3A9-DF05-47B0-82FA-5A1875DAD8E3}" presName="sibTrans" presStyleCnt="0"/>
      <dgm:spPr/>
    </dgm:pt>
    <dgm:pt modelId="{F31F82DB-E92A-4368-B162-C07E79D6264D}" type="pres">
      <dgm:prSet presAssocID="{EA74A4EC-3E90-4D4F-BCD0-968FFEF97D3B}" presName="node" presStyleLbl="node1" presStyleIdx="3" presStyleCnt="6">
        <dgm:presLayoutVars>
          <dgm:bulletEnabled val="1"/>
        </dgm:presLayoutVars>
      </dgm:prSet>
      <dgm:spPr/>
    </dgm:pt>
    <dgm:pt modelId="{8A5C2C07-FBD7-4CD3-A59E-2F55604E7311}" type="pres">
      <dgm:prSet presAssocID="{9D7948CF-7186-43C7-B655-E7117FF478D3}" presName="sibTrans" presStyleCnt="0"/>
      <dgm:spPr/>
    </dgm:pt>
    <dgm:pt modelId="{D77671D4-BB9A-4984-A807-8CD59DF267EE}" type="pres">
      <dgm:prSet presAssocID="{966C15EA-D724-4210-A9AF-77D8901A274D}" presName="node" presStyleLbl="node1" presStyleIdx="4" presStyleCnt="6">
        <dgm:presLayoutVars>
          <dgm:bulletEnabled val="1"/>
        </dgm:presLayoutVars>
      </dgm:prSet>
      <dgm:spPr/>
    </dgm:pt>
    <dgm:pt modelId="{4341DB62-0E0B-47D3-9B90-92BE5228E1EC}" type="pres">
      <dgm:prSet presAssocID="{51BF2F0E-0F18-40FB-822D-082CCE023E55}" presName="sibTrans" presStyleCnt="0"/>
      <dgm:spPr/>
    </dgm:pt>
    <dgm:pt modelId="{49AA23C3-2F00-48D2-B57F-11FA119CB86A}" type="pres">
      <dgm:prSet presAssocID="{226D71E6-663C-4CBC-8B9D-EB1E2AD287B9}" presName="node" presStyleLbl="node1" presStyleIdx="5" presStyleCnt="6">
        <dgm:presLayoutVars>
          <dgm:bulletEnabled val="1"/>
        </dgm:presLayoutVars>
      </dgm:prSet>
      <dgm:spPr/>
    </dgm:pt>
  </dgm:ptLst>
  <dgm:cxnLst>
    <dgm:cxn modelId="{EDAD7725-D387-4811-A268-DC4B67A2752B}" type="presOf" srcId="{56746D65-3F4B-42E8-BD83-5C34332C6A1F}" destId="{2097086B-6596-4580-9E1D-23B28361B465}" srcOrd="0" destOrd="0" presId="urn:microsoft.com/office/officeart/2005/8/layout/default"/>
    <dgm:cxn modelId="{0CA8A434-3467-4539-9253-2199B8EFA008}" type="presOf" srcId="{966C15EA-D724-4210-A9AF-77D8901A274D}" destId="{D77671D4-BB9A-4984-A807-8CD59DF267EE}" srcOrd="0" destOrd="0" presId="urn:microsoft.com/office/officeart/2005/8/layout/default"/>
    <dgm:cxn modelId="{04A6B85E-D133-470A-9810-51245FD4FCD0}" type="presOf" srcId="{C51F7F65-F2A0-4549-9C32-7CE988A45D4F}" destId="{2B356269-97E0-4E9B-AE6A-2E3686F350F3}" srcOrd="0" destOrd="0" presId="urn:microsoft.com/office/officeart/2005/8/layout/default"/>
    <dgm:cxn modelId="{2AF8EC44-F20F-426E-AB09-97C2974935D2}" srcId="{CEEC101F-E5AF-4292-BA31-4DA746CE8531}" destId="{C51F7F65-F2A0-4549-9C32-7CE988A45D4F}" srcOrd="2" destOrd="0" parTransId="{ED58CCA3-1991-48A5-9C9B-45F878BFD4EF}" sibTransId="{3AC5A3A9-DF05-47B0-82FA-5A1875DAD8E3}"/>
    <dgm:cxn modelId="{35D53046-490E-44DE-9482-FAA14F1D6197}" srcId="{CEEC101F-E5AF-4292-BA31-4DA746CE8531}" destId="{EA74A4EC-3E90-4D4F-BCD0-968FFEF97D3B}" srcOrd="3" destOrd="0" parTransId="{A6D497D9-D868-410A-B0A5-F612DF4905AD}" sibTransId="{9D7948CF-7186-43C7-B655-E7117FF478D3}"/>
    <dgm:cxn modelId="{BCA80A67-0688-4F3A-AF90-A13359F079D3}" type="presOf" srcId="{226D71E6-663C-4CBC-8B9D-EB1E2AD287B9}" destId="{49AA23C3-2F00-48D2-B57F-11FA119CB86A}" srcOrd="0" destOrd="0" presId="urn:microsoft.com/office/officeart/2005/8/layout/default"/>
    <dgm:cxn modelId="{246A8C68-110D-4EC9-880E-D8E3548006BD}" srcId="{CEEC101F-E5AF-4292-BA31-4DA746CE8531}" destId="{226D71E6-663C-4CBC-8B9D-EB1E2AD287B9}" srcOrd="5" destOrd="0" parTransId="{E0900E66-666F-4606-BECC-4C678854FEEE}" sibTransId="{B8D374BF-9FEB-4F35-BBD7-C8BB3251859A}"/>
    <dgm:cxn modelId="{1E5C6983-5331-4D32-AB6C-1F4A531EAEE0}" type="presOf" srcId="{EA74A4EC-3E90-4D4F-BCD0-968FFEF97D3B}" destId="{F31F82DB-E92A-4368-B162-C07E79D6264D}" srcOrd="0" destOrd="0" presId="urn:microsoft.com/office/officeart/2005/8/layout/default"/>
    <dgm:cxn modelId="{DADCF9BA-FD31-4F23-A940-AF88339D32A2}" srcId="{CEEC101F-E5AF-4292-BA31-4DA746CE8531}" destId="{966C15EA-D724-4210-A9AF-77D8901A274D}" srcOrd="4" destOrd="0" parTransId="{10D28516-A164-4753-9DA9-749F46AEAAD5}" sibTransId="{51BF2F0E-0F18-40FB-822D-082CCE023E55}"/>
    <dgm:cxn modelId="{78A15BC9-B4F4-4AF1-AF1B-FC30FF8C9225}" type="presOf" srcId="{C4826759-1A83-4C1C-BFD8-26F7AFA1BD7C}" destId="{CBC1C0DE-ED7E-4359-B2A1-F19ADCBB8BFF}" srcOrd="0" destOrd="0" presId="urn:microsoft.com/office/officeart/2005/8/layout/default"/>
    <dgm:cxn modelId="{ED7EEECD-45D7-4C45-AD6F-DEC323508737}" srcId="{CEEC101F-E5AF-4292-BA31-4DA746CE8531}" destId="{C4826759-1A83-4C1C-BFD8-26F7AFA1BD7C}" srcOrd="0" destOrd="0" parTransId="{65923517-9CBD-40E4-A917-CB9D2BF2E45E}" sibTransId="{78F0E9C2-13F9-4E83-A698-BFC5C0E7C54B}"/>
    <dgm:cxn modelId="{2C5776CF-AF4F-4766-AF67-6BA3F855330D}" type="presOf" srcId="{CEEC101F-E5AF-4292-BA31-4DA746CE8531}" destId="{75AED2A1-4C47-442D-85A5-10AF043DE882}" srcOrd="0" destOrd="0" presId="urn:microsoft.com/office/officeart/2005/8/layout/default"/>
    <dgm:cxn modelId="{609056EB-223F-4150-8921-5CEA698766EC}" srcId="{CEEC101F-E5AF-4292-BA31-4DA746CE8531}" destId="{56746D65-3F4B-42E8-BD83-5C34332C6A1F}" srcOrd="1" destOrd="0" parTransId="{0BE1B13C-A04C-4279-9386-6646E97D3752}" sibTransId="{98024902-F2C2-4C03-A438-6C2548F80ED2}"/>
    <dgm:cxn modelId="{FBADDDB3-DFAC-4BE2-AAB2-8828B458069B}" type="presParOf" srcId="{75AED2A1-4C47-442D-85A5-10AF043DE882}" destId="{CBC1C0DE-ED7E-4359-B2A1-F19ADCBB8BFF}" srcOrd="0" destOrd="0" presId="urn:microsoft.com/office/officeart/2005/8/layout/default"/>
    <dgm:cxn modelId="{A3B0EFE4-7F87-417E-AF0A-F36B6C857EAE}" type="presParOf" srcId="{75AED2A1-4C47-442D-85A5-10AF043DE882}" destId="{4A90CA75-87F3-4882-B0A2-64DB1D381526}" srcOrd="1" destOrd="0" presId="urn:microsoft.com/office/officeart/2005/8/layout/default"/>
    <dgm:cxn modelId="{B5A71DFB-A136-43F3-8666-3BF80F491DAE}" type="presParOf" srcId="{75AED2A1-4C47-442D-85A5-10AF043DE882}" destId="{2097086B-6596-4580-9E1D-23B28361B465}" srcOrd="2" destOrd="0" presId="urn:microsoft.com/office/officeart/2005/8/layout/default"/>
    <dgm:cxn modelId="{32411EDA-F9D2-4D3D-B8C0-165EC38DD4F3}" type="presParOf" srcId="{75AED2A1-4C47-442D-85A5-10AF043DE882}" destId="{23C76C2C-7925-4397-A0FA-F746E7A9909C}" srcOrd="3" destOrd="0" presId="urn:microsoft.com/office/officeart/2005/8/layout/default"/>
    <dgm:cxn modelId="{120D7DA0-307A-49CD-B6CA-91649AA6CD9E}" type="presParOf" srcId="{75AED2A1-4C47-442D-85A5-10AF043DE882}" destId="{2B356269-97E0-4E9B-AE6A-2E3686F350F3}" srcOrd="4" destOrd="0" presId="urn:microsoft.com/office/officeart/2005/8/layout/default"/>
    <dgm:cxn modelId="{AB54F42C-BAF5-4391-890A-BB2FE9DB3CA7}" type="presParOf" srcId="{75AED2A1-4C47-442D-85A5-10AF043DE882}" destId="{23A5C3A5-287C-4060-9039-8994821E0489}" srcOrd="5" destOrd="0" presId="urn:microsoft.com/office/officeart/2005/8/layout/default"/>
    <dgm:cxn modelId="{74ECE4D6-EF95-41F5-981F-94080221E98B}" type="presParOf" srcId="{75AED2A1-4C47-442D-85A5-10AF043DE882}" destId="{F31F82DB-E92A-4368-B162-C07E79D6264D}" srcOrd="6" destOrd="0" presId="urn:microsoft.com/office/officeart/2005/8/layout/default"/>
    <dgm:cxn modelId="{6FD8194D-7625-48AC-8622-0BC2D6596E87}" type="presParOf" srcId="{75AED2A1-4C47-442D-85A5-10AF043DE882}" destId="{8A5C2C07-FBD7-4CD3-A59E-2F55604E7311}" srcOrd="7" destOrd="0" presId="urn:microsoft.com/office/officeart/2005/8/layout/default"/>
    <dgm:cxn modelId="{4741E146-F7C0-4696-848F-7C2656A2F7BB}" type="presParOf" srcId="{75AED2A1-4C47-442D-85A5-10AF043DE882}" destId="{D77671D4-BB9A-4984-A807-8CD59DF267EE}" srcOrd="8" destOrd="0" presId="urn:microsoft.com/office/officeart/2005/8/layout/default"/>
    <dgm:cxn modelId="{B41CF660-11FB-4703-A94E-ECE3BBABD787}" type="presParOf" srcId="{75AED2A1-4C47-442D-85A5-10AF043DE882}" destId="{4341DB62-0E0B-47D3-9B90-92BE5228E1EC}" srcOrd="9" destOrd="0" presId="urn:microsoft.com/office/officeart/2005/8/layout/default"/>
    <dgm:cxn modelId="{6D0134B3-8DD6-424B-9CE2-E790B19F4709}" type="presParOf" srcId="{75AED2A1-4C47-442D-85A5-10AF043DE882}" destId="{49AA23C3-2F00-48D2-B57F-11FA119CB86A}"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1A8B9-AD29-4C98-85F3-D61A259966C9}">
      <dsp:nvSpPr>
        <dsp:cNvPr id="0" name=""/>
        <dsp:cNvSpPr/>
      </dsp:nvSpPr>
      <dsp:spPr>
        <a:xfrm>
          <a:off x="3678" y="745829"/>
          <a:ext cx="3216575" cy="321657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019" tIns="20320" rIns="177019" bIns="20320" numCol="1" spcCol="1270" anchor="ctr" anchorCtr="0">
          <a:noAutofit/>
        </a:bodyPr>
        <a:lstStyle/>
        <a:p>
          <a:pPr marL="0" lvl="0" indent="0" algn="ctr" defTabSz="711200" rtl="0">
            <a:lnSpc>
              <a:spcPct val="90000"/>
            </a:lnSpc>
            <a:spcBef>
              <a:spcPct val="0"/>
            </a:spcBef>
            <a:spcAft>
              <a:spcPct val="35000"/>
            </a:spcAft>
            <a:buNone/>
          </a:pPr>
          <a:r>
            <a:rPr lang="sv-SE" sz="1600" kern="1200"/>
            <a:t>Personcentrering är ett förhållningssätt som utgår från varje unik person och vad som är viktigt för den personen. </a:t>
          </a:r>
        </a:p>
      </dsp:txBody>
      <dsp:txXfrm>
        <a:off x="474735" y="1216886"/>
        <a:ext cx="2274461" cy="2274461"/>
      </dsp:txXfrm>
    </dsp:sp>
    <dsp:sp modelId="{753BCA46-F641-49A0-A413-9CFBC330D9FE}">
      <dsp:nvSpPr>
        <dsp:cNvPr id="0" name=""/>
        <dsp:cNvSpPr/>
      </dsp:nvSpPr>
      <dsp:spPr>
        <a:xfrm>
          <a:off x="2576939" y="745829"/>
          <a:ext cx="3216575" cy="321657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019" tIns="20320" rIns="177019" bIns="20320" numCol="1" spcCol="1270" anchor="ctr" anchorCtr="0">
          <a:noAutofit/>
        </a:bodyPr>
        <a:lstStyle/>
        <a:p>
          <a:pPr marL="0" lvl="0" indent="0" algn="ctr" defTabSz="711200" rtl="0">
            <a:lnSpc>
              <a:spcPct val="90000"/>
            </a:lnSpc>
            <a:spcBef>
              <a:spcPct val="0"/>
            </a:spcBef>
            <a:spcAft>
              <a:spcPct val="35000"/>
            </a:spcAft>
            <a:buNone/>
          </a:pPr>
          <a:r>
            <a:rPr lang="sv-SE" sz="1600" kern="1200"/>
            <a:t>Personcentrering bygger på att personen får vara delaktig och en resurs i sin planering.</a:t>
          </a:r>
        </a:p>
      </dsp:txBody>
      <dsp:txXfrm>
        <a:off x="3047996" y="1216886"/>
        <a:ext cx="2274461" cy="2274461"/>
      </dsp:txXfrm>
    </dsp:sp>
    <dsp:sp modelId="{F661FF4C-60C1-477E-972B-D933DF77AA85}">
      <dsp:nvSpPr>
        <dsp:cNvPr id="0" name=""/>
        <dsp:cNvSpPr/>
      </dsp:nvSpPr>
      <dsp:spPr>
        <a:xfrm>
          <a:off x="5150199" y="745829"/>
          <a:ext cx="3216575" cy="321657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019" tIns="20320" rIns="177019" bIns="20320" numCol="1" spcCol="1270" anchor="ctr" anchorCtr="0">
          <a:noAutofit/>
        </a:bodyPr>
        <a:lstStyle/>
        <a:p>
          <a:pPr marL="0" lvl="0" indent="0" algn="ctr" defTabSz="711200" rtl="0">
            <a:lnSpc>
              <a:spcPct val="90000"/>
            </a:lnSpc>
            <a:spcBef>
              <a:spcPct val="0"/>
            </a:spcBef>
            <a:spcAft>
              <a:spcPct val="35000"/>
            </a:spcAft>
            <a:buNone/>
          </a:pPr>
          <a:r>
            <a:rPr lang="sv-SE" sz="1600" kern="1200"/>
            <a:t>Personcentrering handlar också om att skapa ett samarbete och en förtroendefull relation som bygger på tillit och trygghet mellan personen och dig som personal.</a:t>
          </a:r>
        </a:p>
      </dsp:txBody>
      <dsp:txXfrm>
        <a:off x="5621256" y="1216886"/>
        <a:ext cx="2274461" cy="22744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72B88-F1E7-4EC0-8C45-344BD2495EBD}">
      <dsp:nvSpPr>
        <dsp:cNvPr id="0" name=""/>
        <dsp:cNvSpPr/>
      </dsp:nvSpPr>
      <dsp:spPr>
        <a:xfrm>
          <a:off x="219590" y="49"/>
          <a:ext cx="3621865" cy="2173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sv-SE" sz="3600" kern="1200">
              <a:latin typeface="Helvetica LT Std"/>
            </a:rPr>
            <a:t>Din arbetsmiljö kan förbättras</a:t>
          </a:r>
          <a:endParaRPr lang="sv-SE" sz="3600" kern="1200"/>
        </a:p>
      </dsp:txBody>
      <dsp:txXfrm>
        <a:off x="219590" y="49"/>
        <a:ext cx="3621865" cy="2173119"/>
      </dsp:txXfrm>
    </dsp:sp>
    <dsp:sp modelId="{6E6DB703-E3FD-4FE7-90CF-F98338A91A55}">
      <dsp:nvSpPr>
        <dsp:cNvPr id="0" name=""/>
        <dsp:cNvSpPr/>
      </dsp:nvSpPr>
      <dsp:spPr>
        <a:xfrm>
          <a:off x="4203642" y="49"/>
          <a:ext cx="3621865" cy="2173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sv-SE" sz="3600" kern="1200">
              <a:latin typeface="Helvetica LT Std"/>
            </a:rPr>
            <a:t>Resurserna används mer effektivt</a:t>
          </a:r>
          <a:endParaRPr lang="sv-SE" sz="3600" kern="1200"/>
        </a:p>
      </dsp:txBody>
      <dsp:txXfrm>
        <a:off x="4203642" y="49"/>
        <a:ext cx="3621865" cy="2173119"/>
      </dsp:txXfrm>
    </dsp:sp>
    <dsp:sp modelId="{9E27E455-9F1A-4C16-AD10-9F0349834882}">
      <dsp:nvSpPr>
        <dsp:cNvPr id="0" name=""/>
        <dsp:cNvSpPr/>
      </dsp:nvSpPr>
      <dsp:spPr>
        <a:xfrm>
          <a:off x="219590" y="2535355"/>
          <a:ext cx="3621865" cy="2173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sv-SE" sz="3600" kern="1200">
              <a:latin typeface="Helvetica LT Std"/>
            </a:rPr>
            <a:t>Personen du finns till för upplever ökad delaktighet</a:t>
          </a:r>
          <a:endParaRPr lang="sv-SE" sz="3600" kern="1200"/>
        </a:p>
      </dsp:txBody>
      <dsp:txXfrm>
        <a:off x="219590" y="2535355"/>
        <a:ext cx="3621865" cy="2173119"/>
      </dsp:txXfrm>
    </dsp:sp>
    <dsp:sp modelId="{21E03273-CC19-4EAB-B363-4E8220E77E8E}">
      <dsp:nvSpPr>
        <dsp:cNvPr id="0" name=""/>
        <dsp:cNvSpPr/>
      </dsp:nvSpPr>
      <dsp:spPr>
        <a:xfrm>
          <a:off x="4203642" y="2535355"/>
          <a:ext cx="3621865" cy="21731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sv-SE" sz="3600" kern="1200"/>
            <a:t>Du främjar en jämlik och jämställd service </a:t>
          </a:r>
          <a:endParaRPr lang="sv-SE" sz="3600" kern="1200">
            <a:latin typeface="Helvetica LT Std"/>
          </a:endParaRPr>
        </a:p>
      </dsp:txBody>
      <dsp:txXfrm>
        <a:off x="4203642" y="2535355"/>
        <a:ext cx="3621865" cy="21731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1C0DE-ED7E-4359-B2A1-F19ADCBB8BFF}">
      <dsp:nvSpPr>
        <dsp:cNvPr id="0" name=""/>
        <dsp:cNvSpPr/>
      </dsp:nvSpPr>
      <dsp:spPr>
        <a:xfrm>
          <a:off x="0" y="638409"/>
          <a:ext cx="1831369" cy="1098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a:latin typeface="Helvetica LT Std"/>
            </a:rPr>
            <a:t>Resurser</a:t>
          </a:r>
          <a:endParaRPr lang="sv-SE" sz="2400" kern="1200"/>
        </a:p>
      </dsp:txBody>
      <dsp:txXfrm>
        <a:off x="0" y="638409"/>
        <a:ext cx="1831369" cy="1098821"/>
      </dsp:txXfrm>
    </dsp:sp>
    <dsp:sp modelId="{2097086B-6596-4580-9E1D-23B28361B465}">
      <dsp:nvSpPr>
        <dsp:cNvPr id="0" name=""/>
        <dsp:cNvSpPr/>
      </dsp:nvSpPr>
      <dsp:spPr>
        <a:xfrm>
          <a:off x="2014506" y="638409"/>
          <a:ext cx="1831369" cy="1098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sv-SE" sz="2400" kern="1200">
              <a:latin typeface="Helvetica LT Std"/>
            </a:rPr>
            <a:t>Erfarenhet</a:t>
          </a:r>
        </a:p>
      </dsp:txBody>
      <dsp:txXfrm>
        <a:off x="2014506" y="638409"/>
        <a:ext cx="1831369" cy="1098821"/>
      </dsp:txXfrm>
    </dsp:sp>
    <dsp:sp modelId="{2B356269-97E0-4E9B-AE6A-2E3686F350F3}">
      <dsp:nvSpPr>
        <dsp:cNvPr id="0" name=""/>
        <dsp:cNvSpPr/>
      </dsp:nvSpPr>
      <dsp:spPr>
        <a:xfrm>
          <a:off x="4029012" y="638409"/>
          <a:ext cx="1831369" cy="1098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sv-SE" sz="2400" kern="1200">
              <a:latin typeface="Helvetica LT Std"/>
            </a:rPr>
            <a:t>Värderingar</a:t>
          </a:r>
        </a:p>
      </dsp:txBody>
      <dsp:txXfrm>
        <a:off x="4029012" y="638409"/>
        <a:ext cx="1831369" cy="1098821"/>
      </dsp:txXfrm>
    </dsp:sp>
    <dsp:sp modelId="{F31F82DB-E92A-4368-B162-C07E79D6264D}">
      <dsp:nvSpPr>
        <dsp:cNvPr id="0" name=""/>
        <dsp:cNvSpPr/>
      </dsp:nvSpPr>
      <dsp:spPr>
        <a:xfrm>
          <a:off x="0" y="1920368"/>
          <a:ext cx="1831369" cy="1098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a:latin typeface="Helvetica LT Std"/>
            </a:rPr>
            <a:t>Motivation</a:t>
          </a:r>
          <a:endParaRPr lang="sv-SE" sz="2400" kern="1200"/>
        </a:p>
      </dsp:txBody>
      <dsp:txXfrm>
        <a:off x="0" y="1920368"/>
        <a:ext cx="1831369" cy="1098821"/>
      </dsp:txXfrm>
    </dsp:sp>
    <dsp:sp modelId="{D77671D4-BB9A-4984-A807-8CD59DF267EE}">
      <dsp:nvSpPr>
        <dsp:cNvPr id="0" name=""/>
        <dsp:cNvSpPr/>
      </dsp:nvSpPr>
      <dsp:spPr>
        <a:xfrm>
          <a:off x="2014506" y="1920368"/>
          <a:ext cx="1831369" cy="1098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sv-SE" sz="2400" kern="1200">
              <a:latin typeface="Helvetica LT Std"/>
            </a:rPr>
            <a:t>Vilja</a:t>
          </a:r>
        </a:p>
      </dsp:txBody>
      <dsp:txXfrm>
        <a:off x="2014506" y="1920368"/>
        <a:ext cx="1831369" cy="1098821"/>
      </dsp:txXfrm>
    </dsp:sp>
    <dsp:sp modelId="{49AA23C3-2F00-48D2-B57F-11FA119CB86A}">
      <dsp:nvSpPr>
        <dsp:cNvPr id="0" name=""/>
        <dsp:cNvSpPr/>
      </dsp:nvSpPr>
      <dsp:spPr>
        <a:xfrm>
          <a:off x="4029012" y="1920368"/>
          <a:ext cx="1831369" cy="10988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sv-SE" sz="2400" kern="1200">
              <a:latin typeface="Helvetica LT Std"/>
            </a:rPr>
            <a:t>Socialt nätverk</a:t>
          </a:r>
        </a:p>
      </dsp:txBody>
      <dsp:txXfrm>
        <a:off x="4029012" y="1920368"/>
        <a:ext cx="1831369" cy="1098821"/>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357717-6B38-4834-9B8B-DA53920ACA8B}" type="datetimeFigureOut">
              <a:rPr lang="sv-SE" smtClean="0"/>
              <a:t>2023-09-04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876C9-DD81-4AD9-9A42-886D44E9BD21}" type="slidenum">
              <a:rPr lang="sv-SE" smtClean="0"/>
              <a:t>‹#›</a:t>
            </a:fld>
            <a:endParaRPr lang="sv-SE"/>
          </a:p>
        </p:txBody>
      </p:sp>
    </p:spTree>
    <p:extLst>
      <p:ext uri="{BB962C8B-B14F-4D97-AF65-F5344CB8AC3E}">
        <p14:creationId xmlns:p14="http://schemas.microsoft.com/office/powerpoint/2010/main" val="4025638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kunskapsguiden.se/omraden-och-teman/god-och-nara-vard/personcentrering/att-arbeta-personcentrera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a typeface="Calibri"/>
                <a:cs typeface="Calibri"/>
              </a:rPr>
              <a:t>Utbildning i personcentrering för all personal inom socialförvaltningen, Luleå kommun.</a:t>
            </a:r>
          </a:p>
        </p:txBody>
      </p:sp>
      <p:sp>
        <p:nvSpPr>
          <p:cNvPr id="4" name="Platshållare för bildnummer 3"/>
          <p:cNvSpPr>
            <a:spLocks noGrp="1"/>
          </p:cNvSpPr>
          <p:nvPr>
            <p:ph type="sldNum" sz="quarter" idx="5"/>
          </p:nvPr>
        </p:nvSpPr>
        <p:spPr/>
        <p:txBody>
          <a:bodyPr/>
          <a:lstStyle/>
          <a:p>
            <a:fld id="{B41876C9-DD81-4AD9-9A42-886D44E9BD21}" type="slidenum">
              <a:rPr lang="sv-SE" smtClean="0"/>
              <a:t>1</a:t>
            </a:fld>
            <a:endParaRPr lang="sv-SE"/>
          </a:p>
        </p:txBody>
      </p:sp>
    </p:spTree>
    <p:extLst>
      <p:ext uri="{BB962C8B-B14F-4D97-AF65-F5344CB8AC3E}">
        <p14:creationId xmlns:p14="http://schemas.microsoft.com/office/powerpoint/2010/main" val="1429183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229100"/>
            <a:ext cx="5486400" cy="4709160"/>
          </a:xfrm>
        </p:spPr>
        <p:txBody>
          <a:bodyPr/>
          <a:lstStyle/>
          <a:p>
            <a:pPr>
              <a:spcBef>
                <a:spcPct val="20000"/>
              </a:spcBef>
              <a:spcAft>
                <a:spcPts val="1200"/>
              </a:spcAft>
            </a:pPr>
            <a:r>
              <a:rPr lang="sv-SE" b="1"/>
              <a:t>”Vad är viktigt för dig?”</a:t>
            </a:r>
            <a:endParaRPr lang="sv-SE"/>
          </a:p>
          <a:p>
            <a:pPr>
              <a:spcBef>
                <a:spcPct val="20000"/>
              </a:spcBef>
              <a:spcAft>
                <a:spcPts val="1200"/>
              </a:spcAft>
            </a:pPr>
            <a:r>
              <a:rPr lang="sv-SE"/>
              <a:t>Vad är viktigt för dig är en central fråga inom personcentrering. </a:t>
            </a:r>
            <a:endParaRPr lang="sv-SE">
              <a:ea typeface="Calibri"/>
              <a:cs typeface="Calibri"/>
            </a:endParaRPr>
          </a:p>
          <a:p>
            <a:pPr>
              <a:spcBef>
                <a:spcPct val="20000"/>
              </a:spcBef>
              <a:spcAft>
                <a:spcPts val="1200"/>
              </a:spcAft>
            </a:pPr>
            <a:r>
              <a:rPr lang="sv-SE"/>
              <a:t>Frågan bjuder in till en meningsfull dialog. Samtidigt som vi</a:t>
            </a:r>
            <a:r>
              <a:rPr lang="sv-SE" b="1"/>
              <a:t> lyssnar in vad som är viktigt för personen</a:t>
            </a:r>
            <a:r>
              <a:rPr lang="sv-SE"/>
              <a:t> behöver vi förmedla </a:t>
            </a:r>
            <a:r>
              <a:rPr lang="sv-SE" b="1"/>
              <a:t>vad vi kan erbjuda</a:t>
            </a:r>
            <a:r>
              <a:rPr lang="sv-SE"/>
              <a:t>, vilket kanske inte alltid överensstämmer med personens önskan. </a:t>
            </a:r>
            <a:endParaRPr lang="sv-SE">
              <a:cs typeface="Calibri"/>
            </a:endParaRPr>
          </a:p>
          <a:p>
            <a:pPr>
              <a:spcBef>
                <a:spcPct val="20000"/>
              </a:spcBef>
              <a:spcAft>
                <a:spcPts val="1200"/>
              </a:spcAft>
            </a:pPr>
            <a:r>
              <a:rPr lang="sv-SE">
                <a:cs typeface="Calibri"/>
              </a:rPr>
              <a:t>När vi utifrån vår kunskap och andra faktorer inte alltid kan möta upp personens önskan kan det handla om tex att arbeta utifrån gällande riktlinjer och rutiner som måste följas samt om personalens arbetstid och arbetsmiljö. Det kan också handla om att personen efterfrågar något som personalen bedömer är skadligt för personens hälsa eller innebär andra risker. Det är viktigt att tydliggöra för personen eller be om att få återkomma med ett svar.</a:t>
            </a:r>
          </a:p>
          <a:p>
            <a:pPr>
              <a:spcBef>
                <a:spcPct val="20000"/>
              </a:spcBef>
              <a:spcAft>
                <a:spcPts val="1200"/>
              </a:spcAft>
            </a:pPr>
            <a:r>
              <a:rPr lang="sv-SE">
                <a:cs typeface="Calibri"/>
              </a:rPr>
              <a:t>Resurser och socialt nätverk: Du behöver ta reda på vad personen har för resurser. </a:t>
            </a:r>
            <a:r>
              <a:rPr lang="sv-SE"/>
              <a:t>En persons resurser innebär inte bara vad man klarar av utan också vad personen vill och hur personens sociala nätverk och situation för övrigt ser ut.</a:t>
            </a:r>
          </a:p>
          <a:p>
            <a:pPr>
              <a:spcBef>
                <a:spcPct val="20000"/>
              </a:spcBef>
              <a:spcAft>
                <a:spcPts val="1200"/>
              </a:spcAft>
            </a:pPr>
            <a:r>
              <a:rPr lang="sv-SE"/>
              <a:t>Erfarenhet: Personens egna erfarenheter av exempelvis vad som fungerar och inte fungerar i personens nuvarande situation är också viktigt för dig att tänka på.</a:t>
            </a:r>
          </a:p>
          <a:p>
            <a:pPr>
              <a:spcBef>
                <a:spcPct val="20000"/>
              </a:spcBef>
              <a:spcAft>
                <a:spcPts val="1200"/>
              </a:spcAft>
            </a:pPr>
            <a:r>
              <a:rPr lang="sv-SE"/>
              <a:t>Vilja, värderingar och motivation: Genom att försöka förstå personens vilja, värderingar och motivation kan du bidra till att möjliggöra det som är viktigt för just den personen.</a:t>
            </a:r>
          </a:p>
          <a:p>
            <a:pPr>
              <a:spcBef>
                <a:spcPct val="20000"/>
              </a:spcBef>
              <a:spcAft>
                <a:spcPts val="1200"/>
              </a:spcAft>
            </a:pPr>
            <a:r>
              <a:rPr lang="sv-SE"/>
              <a:t>Delaktighet: Det är viktigt att betona att det är frivilligt hur mycket en person delar med sig och av vad. Olika individer har också olika förutsättningar och önskemål när det gäller att vara delaktiga. Det finns också många olika sätt att vara delaktig på. </a:t>
            </a:r>
            <a:r>
              <a:rPr lang="sv-SE">
                <a:hlinkClick r:id="rId3"/>
              </a:rPr>
              <a:t>Att arbeta personcentrerat - Kunskapsguiden</a:t>
            </a:r>
            <a:endParaRPr lang="sv-SE"/>
          </a:p>
          <a:p>
            <a:endParaRPr lang="en-US">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10</a:t>
            </a:fld>
            <a:endParaRPr lang="sv-SE"/>
          </a:p>
        </p:txBody>
      </p:sp>
    </p:spTree>
    <p:extLst>
      <p:ext uri="{BB962C8B-B14F-4D97-AF65-F5344CB8AC3E}">
        <p14:creationId xmlns:p14="http://schemas.microsoft.com/office/powerpoint/2010/main" val="839079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Arbetsallians/Partnerskap</a:t>
            </a:r>
            <a:endParaRPr lang="sv-SE"/>
          </a:p>
          <a:p>
            <a:pPr>
              <a:spcBef>
                <a:spcPct val="20000"/>
              </a:spcBef>
              <a:spcAft>
                <a:spcPts val="1200"/>
              </a:spcAft>
            </a:pPr>
            <a:r>
              <a:rPr lang="sv-SE"/>
              <a:t>För att arbeta personcentrerat behöver du bygga en förtroendefull relation med personen. Det kan också beskrivas som en arbetsallians eller ett partnerskap.</a:t>
            </a:r>
            <a:endParaRPr lang="sv-SE">
              <a:ea typeface="Calibri" panose="020F0502020204030204"/>
              <a:cs typeface="Calibri" panose="020F0502020204030204"/>
            </a:endParaRPr>
          </a:p>
          <a:p>
            <a:pPr>
              <a:spcBef>
                <a:spcPct val="20000"/>
              </a:spcBef>
              <a:spcAft>
                <a:spcPts val="1200"/>
              </a:spcAft>
            </a:pPr>
            <a:r>
              <a:rPr lang="sv-SE"/>
              <a:t>Partnerskap är inte bara att vara delaktig utan innebär att du behöver se personen som en jämlike och en självklar partner planeringen. </a:t>
            </a:r>
          </a:p>
          <a:p>
            <a:pPr>
              <a:spcBef>
                <a:spcPct val="20000"/>
              </a:spcBef>
              <a:spcAft>
                <a:spcPts val="1200"/>
              </a:spcAft>
            </a:pPr>
            <a:r>
              <a:rPr lang="sv-SE"/>
              <a:t>Det är viktigt att komma ihåg att olika personer har behov av att vara aktiv i olika grad sin planering.</a:t>
            </a:r>
            <a:endParaRPr lang="sv-SE">
              <a:ea typeface="Calibri"/>
              <a:cs typeface="Calibri"/>
            </a:endParaRPr>
          </a:p>
          <a:p>
            <a:pPr>
              <a:spcBef>
                <a:spcPct val="20000"/>
              </a:spcBef>
              <a:spcAft>
                <a:spcPts val="1200"/>
              </a:spcAft>
            </a:pPr>
            <a:endParaRPr lang="sv-SE"/>
          </a:p>
          <a:p>
            <a:endParaRPr lang="en-US">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11</a:t>
            </a:fld>
            <a:endParaRPr lang="sv-SE"/>
          </a:p>
        </p:txBody>
      </p:sp>
    </p:spTree>
    <p:extLst>
      <p:ext uri="{BB962C8B-B14F-4D97-AF65-F5344CB8AC3E}">
        <p14:creationId xmlns:p14="http://schemas.microsoft.com/office/powerpoint/2010/main" val="152445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160520"/>
          </a:xfrm>
        </p:spPr>
        <p:txBody>
          <a:bodyPr/>
          <a:lstStyle/>
          <a:p>
            <a:r>
              <a:rPr lang="sv-SE" b="1"/>
              <a:t>Reflektion</a:t>
            </a:r>
            <a:endParaRPr lang="sv-SE"/>
          </a:p>
          <a:p>
            <a:pPr>
              <a:spcBef>
                <a:spcPct val="20000"/>
              </a:spcBef>
              <a:spcAft>
                <a:spcPts val="1200"/>
              </a:spcAft>
            </a:pPr>
            <a:endParaRPr lang="sv-SE">
              <a:ea typeface="Calibri"/>
              <a:cs typeface="Calibri"/>
            </a:endParaRPr>
          </a:p>
          <a:p>
            <a:pPr>
              <a:spcBef>
                <a:spcPct val="20000"/>
              </a:spcBef>
              <a:spcAft>
                <a:spcPts val="1200"/>
              </a:spcAft>
            </a:pPr>
            <a:r>
              <a:rPr lang="sv-SE"/>
              <a:t>Hur kan du skapa möjligheter till att bygga en förtroendefull relation?</a:t>
            </a:r>
          </a:p>
        </p:txBody>
      </p:sp>
      <p:sp>
        <p:nvSpPr>
          <p:cNvPr id="4" name="Platshållare för bildnummer 3"/>
          <p:cNvSpPr>
            <a:spLocks noGrp="1"/>
          </p:cNvSpPr>
          <p:nvPr>
            <p:ph type="sldNum" sz="quarter" idx="5"/>
          </p:nvPr>
        </p:nvSpPr>
        <p:spPr/>
        <p:txBody>
          <a:bodyPr/>
          <a:lstStyle/>
          <a:p>
            <a:fld id="{B41876C9-DD81-4AD9-9A42-886D44E9BD21}" type="slidenum">
              <a:rPr lang="sv-SE" smtClean="0"/>
              <a:t>12</a:t>
            </a:fld>
            <a:endParaRPr lang="sv-SE"/>
          </a:p>
        </p:txBody>
      </p:sp>
    </p:spTree>
    <p:extLst>
      <p:ext uri="{BB962C8B-B14F-4D97-AF65-F5344CB8AC3E}">
        <p14:creationId xmlns:p14="http://schemas.microsoft.com/office/powerpoint/2010/main" val="257843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480560"/>
          </a:xfrm>
        </p:spPr>
        <p:txBody>
          <a:bodyPr/>
          <a:lstStyle/>
          <a:p>
            <a:r>
              <a:rPr lang="sv-SE" b="1"/>
              <a:t>Du ska arbeta för att underlätta personens egenmakt och förmedla hopp:</a:t>
            </a:r>
          </a:p>
          <a:p>
            <a:r>
              <a:rPr lang="sv-SE"/>
              <a:t>Tänk på att:</a:t>
            </a:r>
          </a:p>
          <a:p>
            <a:pPr marL="342900" indent="-342900">
              <a:spcBef>
                <a:spcPct val="20000"/>
              </a:spcBef>
              <a:spcAft>
                <a:spcPts val="1200"/>
              </a:spcAft>
              <a:buFont typeface="Wingdings,Sans-Serif"/>
              <a:buChar char="Ø"/>
            </a:pPr>
            <a:r>
              <a:rPr lang="sv-SE"/>
              <a:t>Du ska arbeta för att underlätta personens egenmakt och förmedla hopp.</a:t>
            </a:r>
            <a:endParaRPr lang="en-US"/>
          </a:p>
          <a:p>
            <a:pPr marL="342900" indent="-342900">
              <a:spcBef>
                <a:spcPct val="20000"/>
              </a:spcBef>
              <a:spcAft>
                <a:spcPts val="1200"/>
              </a:spcAft>
              <a:buFont typeface="Wingdings,Sans-Serif"/>
              <a:buChar char="Ø"/>
            </a:pPr>
            <a:r>
              <a:rPr lang="sv-SE"/>
              <a:t>Ni bestämmer och planerar tillsammans.</a:t>
            </a:r>
            <a:endParaRPr lang="sv-SE">
              <a:cs typeface="Calibri"/>
            </a:endParaRPr>
          </a:p>
          <a:p>
            <a:pPr marL="342900" indent="-342900">
              <a:spcBef>
                <a:spcPct val="20000"/>
              </a:spcBef>
              <a:spcAft>
                <a:spcPts val="1200"/>
              </a:spcAft>
              <a:buFont typeface="Wingdings,Sans-Serif"/>
              <a:buChar char="Ø"/>
            </a:pPr>
            <a:r>
              <a:rPr lang="sv-SE"/>
              <a:t>Du samordnar och samverkar med flera aktörer för personens bästa.</a:t>
            </a:r>
            <a:endParaRPr lang="sv-SE">
              <a:cs typeface="Calibri"/>
            </a:endParaRPr>
          </a:p>
          <a:p>
            <a:pPr marL="342900" indent="-342900">
              <a:buFont typeface="Arial,Sans-Serif"/>
              <a:buChar char="•"/>
            </a:pPr>
            <a:r>
              <a:rPr lang="sv-SE"/>
              <a:t>Du informerar och bidrar med din kunskap.</a:t>
            </a:r>
            <a:endParaRPr lang="en-US"/>
          </a:p>
          <a:p>
            <a:pPr marL="342900" indent="-342900">
              <a:buFont typeface="Arial,Sans-Serif"/>
              <a:buChar char="•"/>
            </a:pPr>
            <a:r>
              <a:rPr lang="sv-SE"/>
              <a:t>Du uppmuntrar och stöttar till självständighet och förmedlar hopp om att kunna lyckas.</a:t>
            </a:r>
            <a:endParaRPr lang="sv-SE">
              <a:cs typeface="Calibri"/>
            </a:endParaRPr>
          </a:p>
          <a:p>
            <a:pPr marL="342900" indent="-342900">
              <a:buFont typeface="Arial,Sans-Serif"/>
              <a:buChar char="•"/>
            </a:pPr>
            <a:endParaRPr lang="sv-SE"/>
          </a:p>
          <a:p>
            <a:r>
              <a:rPr lang="sv-SE" b="1"/>
              <a:t>Ni bestämmer och planerar tillsammans</a:t>
            </a:r>
            <a:endParaRPr lang="sv-SE" b="1">
              <a:ea typeface="Calibri"/>
              <a:cs typeface="Calibri"/>
            </a:endParaRPr>
          </a:p>
          <a:p>
            <a:r>
              <a:rPr lang="sv-SE"/>
              <a:t>Som professionella kan vi ge förutsättningar för beslutsfattande genom att:</a:t>
            </a:r>
            <a:endParaRPr lang="sv-SE">
              <a:ea typeface="Calibri" panose="020F0502020204030204"/>
              <a:cs typeface="Calibri" panose="020F0502020204030204"/>
            </a:endParaRPr>
          </a:p>
          <a:p>
            <a:pPr marL="342900" indent="-342900">
              <a:buFont typeface="Arial,Sans-Serif"/>
              <a:buChar char="•"/>
            </a:pPr>
            <a:r>
              <a:rPr lang="sv-SE"/>
              <a:t>Du använder din professionella kunskap och personens individuella kunskap vid planering/beslut om lämpliga insatser.</a:t>
            </a:r>
          </a:p>
          <a:p>
            <a:pPr marL="342900" indent="-342900">
              <a:buFont typeface="Arial,Sans-Serif"/>
              <a:buChar char="•"/>
            </a:pPr>
            <a:r>
              <a:rPr lang="sv-SE"/>
              <a:t>Ni sätter realistiska mål och planerar stödet och insatserna tillsammans. </a:t>
            </a:r>
            <a:endParaRPr lang="en-US"/>
          </a:p>
          <a:p>
            <a:pPr marL="342900" indent="-342900">
              <a:buFont typeface="Arial,Sans-Serif"/>
              <a:buChar char="•"/>
            </a:pPr>
            <a:r>
              <a:rPr lang="sv-SE"/>
              <a:t>Ni bestämmer vem som gör vad.</a:t>
            </a:r>
            <a:endParaRPr lang="en-US"/>
          </a:p>
          <a:p>
            <a:pPr marL="342900" indent="-342900">
              <a:buFont typeface="Arial,Sans-Serif"/>
              <a:buChar char="•"/>
            </a:pPr>
            <a:endParaRPr lang="sv-SE">
              <a:ea typeface="Calibri"/>
              <a:cs typeface="Calibri"/>
            </a:endParaRPr>
          </a:p>
          <a:p>
            <a:r>
              <a:rPr lang="sv-SE"/>
              <a:t>Du behöver också </a:t>
            </a:r>
            <a:r>
              <a:rPr lang="sv-SE" b="1"/>
              <a:t>samordna och samverka med flera aktörer</a:t>
            </a:r>
            <a:r>
              <a:rPr lang="sv-SE"/>
              <a:t> för personens bästa.</a:t>
            </a:r>
            <a:endParaRPr lang="sv-SE">
              <a:ea typeface="Calibri"/>
              <a:cs typeface="Calibri"/>
            </a:endParaRPr>
          </a:p>
          <a:p>
            <a:endParaRPr lang="sv-SE">
              <a:cs typeface="Calibri" panose="020F0502020204030204"/>
            </a:endParaRPr>
          </a:p>
          <a:p>
            <a:endParaRPr lang="sv-SE">
              <a:ea typeface="Calibri"/>
              <a:cs typeface="Calibri" panose="020F0502020204030204"/>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13</a:t>
            </a:fld>
            <a:endParaRPr lang="sv-SE"/>
          </a:p>
        </p:txBody>
      </p:sp>
    </p:spTree>
    <p:extLst>
      <p:ext uri="{BB962C8B-B14F-4D97-AF65-F5344CB8AC3E}">
        <p14:creationId xmlns:p14="http://schemas.microsoft.com/office/powerpoint/2010/main" val="413807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284663"/>
          </a:xfrm>
        </p:spPr>
        <p:txBody>
          <a:bodyPr/>
          <a:lstStyle/>
          <a:p>
            <a:r>
              <a:rPr lang="sv-SE" i="1">
                <a:ea typeface="Calibri"/>
                <a:cs typeface="Calibri"/>
              </a:rPr>
              <a:t>Du är nu klar med utbildningen, bra jobbat!</a:t>
            </a:r>
          </a:p>
          <a:p>
            <a:r>
              <a:rPr lang="sv-SE" i="1">
                <a:ea typeface="Calibri"/>
                <a:cs typeface="Calibri"/>
              </a:rPr>
              <a:t>Nu är det dags för dig att prova dina nya kunskaper. Här kommer två övningsuppgifter som du ska prova i ditt arbete och en sista reflektion. </a:t>
            </a:r>
          </a:p>
          <a:p>
            <a:endParaRPr lang="sv-SE" i="1">
              <a:ea typeface="Calibri"/>
              <a:cs typeface="Calibri"/>
            </a:endParaRPr>
          </a:p>
          <a:p>
            <a:r>
              <a:rPr lang="sv-SE" i="1">
                <a:ea typeface="Calibri"/>
                <a:cs typeface="Calibri"/>
              </a:rPr>
              <a:t>Övningsuppgift 1</a:t>
            </a:r>
          </a:p>
          <a:p>
            <a:pPr>
              <a:spcBef>
                <a:spcPct val="20000"/>
              </a:spcBef>
              <a:spcAft>
                <a:spcPts val="1200"/>
              </a:spcAft>
            </a:pPr>
            <a:r>
              <a:rPr lang="sv-SE"/>
              <a:t>Välj 1 av 3 alternativ att arbeta med i din verksamhet för att öva dig på att arbeta personcentrerat i vardagen: </a:t>
            </a:r>
            <a:endParaRPr lang="sv-SE">
              <a:cs typeface="Calibri"/>
            </a:endParaRPr>
          </a:p>
          <a:p>
            <a:pPr>
              <a:spcBef>
                <a:spcPct val="20000"/>
              </a:spcBef>
              <a:spcAft>
                <a:spcPts val="1200"/>
              </a:spcAft>
            </a:pPr>
            <a:r>
              <a:rPr lang="sv-SE"/>
              <a:t>1. När du ska inhämta underlag för genomförandeplan eller annan planering för personen prova ställa frågan "Vad är viktigt för dig?" Lyssna aktivt!</a:t>
            </a:r>
            <a:endParaRPr lang="sv-SE">
              <a:cs typeface="Calibri"/>
            </a:endParaRPr>
          </a:p>
          <a:p>
            <a:pPr>
              <a:spcBef>
                <a:spcPct val="20000"/>
              </a:spcBef>
              <a:spcAft>
                <a:spcPts val="1200"/>
              </a:spcAft>
            </a:pPr>
            <a:r>
              <a:rPr lang="sv-SE"/>
              <a:t>2. Hur kan personcentreringen lyftas in i planeringen och genomförandet av arbetsuppgifter utifrån din roll? </a:t>
            </a:r>
            <a:endParaRPr lang="en-US"/>
          </a:p>
          <a:p>
            <a:pPr>
              <a:spcBef>
                <a:spcPct val="20000"/>
              </a:spcBef>
              <a:spcAft>
                <a:spcPts val="1200"/>
              </a:spcAft>
            </a:pPr>
            <a:r>
              <a:rPr lang="sv-SE"/>
              <a:t>3. Hur kan du ta reda på om du arbetar personcentrerat</a:t>
            </a:r>
            <a:endParaRPr lang="sv-SE">
              <a:cs typeface="Calibri"/>
            </a:endParaRPr>
          </a:p>
          <a:p>
            <a:endParaRPr lang="sv-SE" i="1">
              <a:ea typeface="Calibri"/>
              <a:cs typeface="Calibri"/>
            </a:endParaRPr>
          </a:p>
          <a:p>
            <a:endParaRPr lang="sv-SE" i="1">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14</a:t>
            </a:fld>
            <a:endParaRPr lang="sv-SE"/>
          </a:p>
        </p:txBody>
      </p:sp>
    </p:spTree>
    <p:extLst>
      <p:ext uri="{BB962C8B-B14F-4D97-AF65-F5344CB8AC3E}">
        <p14:creationId xmlns:p14="http://schemas.microsoft.com/office/powerpoint/2010/main" val="61909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a:cs typeface="Calibri"/>
              </a:rPr>
              <a:t>Övningsuppgift 2</a:t>
            </a:r>
          </a:p>
          <a:p>
            <a:pPr>
              <a:spcBef>
                <a:spcPct val="20000"/>
              </a:spcBef>
              <a:spcAft>
                <a:spcPts val="1200"/>
              </a:spcAft>
            </a:pPr>
            <a:endParaRPr lang="sv-SE">
              <a:cs typeface="Calibri"/>
            </a:endParaRPr>
          </a:p>
          <a:p>
            <a:pPr>
              <a:spcBef>
                <a:spcPct val="20000"/>
              </a:spcBef>
              <a:spcAft>
                <a:spcPts val="1200"/>
              </a:spcAft>
            </a:pPr>
            <a:r>
              <a:rPr lang="sv-SE">
                <a:cs typeface="Calibri"/>
              </a:rPr>
              <a:t>Välj en av uppgifterna:</a:t>
            </a:r>
            <a:endParaRPr lang="sv-SE"/>
          </a:p>
          <a:p>
            <a:pPr>
              <a:spcBef>
                <a:spcPct val="20000"/>
              </a:spcBef>
              <a:spcAft>
                <a:spcPts val="1200"/>
              </a:spcAft>
            </a:pPr>
            <a:r>
              <a:rPr lang="sv-SE"/>
              <a:t>1. I samband med dokumentation i din yrkesfunktion prova att anpassa dokumentationen så att den får ett personcentrerat perspektiv. </a:t>
            </a:r>
            <a:endParaRPr lang="sv-SE">
              <a:ea typeface="Calibri" panose="020F0502020204030204"/>
              <a:cs typeface="Calibri" panose="020F0502020204030204"/>
            </a:endParaRPr>
          </a:p>
          <a:p>
            <a:pPr>
              <a:spcBef>
                <a:spcPct val="20000"/>
              </a:spcBef>
              <a:spcAft>
                <a:spcPts val="1200"/>
              </a:spcAft>
            </a:pPr>
            <a:r>
              <a:rPr lang="sv-SE"/>
              <a:t>Exempelvis hur kan personcentrering synliggöras i en anamnes, en enkät, en samordnad individuell plan, en utredning, en vårdplan/</a:t>
            </a:r>
            <a:r>
              <a:rPr lang="sv-SE" err="1"/>
              <a:t>rehabplan</a:t>
            </a:r>
            <a:r>
              <a:rPr lang="sv-SE"/>
              <a:t>, en genomförandeplan, ett styrdokument, instruktion eller rutin mm.</a:t>
            </a:r>
            <a:endParaRPr lang="sv-SE">
              <a:ea typeface="Calibri"/>
              <a:cs typeface="Calibri"/>
            </a:endParaRPr>
          </a:p>
          <a:p>
            <a:pPr>
              <a:spcBef>
                <a:spcPct val="20000"/>
              </a:spcBef>
              <a:spcAft>
                <a:spcPts val="1200"/>
              </a:spcAft>
            </a:pPr>
            <a:r>
              <a:rPr lang="sv-SE"/>
              <a:t>Alternativt</a:t>
            </a:r>
            <a:endParaRPr lang="sv-SE">
              <a:ea typeface="Calibri"/>
              <a:cs typeface="Calibri"/>
            </a:endParaRPr>
          </a:p>
          <a:p>
            <a:pPr>
              <a:spcBef>
                <a:spcPct val="20000"/>
              </a:spcBef>
              <a:spcAft>
                <a:spcPts val="1200"/>
              </a:spcAft>
            </a:pPr>
            <a:r>
              <a:rPr lang="sv-SE"/>
              <a:t>2. Hur kan personalens förutsättningar att arbeta personcentrerat främjas på olika sätt?</a:t>
            </a:r>
            <a:endParaRPr lang="sv-SE">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15</a:t>
            </a:fld>
            <a:endParaRPr lang="sv-SE"/>
          </a:p>
        </p:txBody>
      </p:sp>
    </p:spTree>
    <p:extLst>
      <p:ext uri="{BB962C8B-B14F-4D97-AF65-F5344CB8AC3E}">
        <p14:creationId xmlns:p14="http://schemas.microsoft.com/office/powerpoint/2010/main" val="94322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b="1"/>
              <a:t>Uppföljning på din enhet</a:t>
            </a:r>
            <a:endParaRPr lang="sv-SE">
              <a:cs typeface="Calibri" panose="020F0502020204030204"/>
            </a:endParaRPr>
          </a:p>
          <a:p>
            <a:pPr>
              <a:spcBef>
                <a:spcPct val="20000"/>
              </a:spcBef>
              <a:spcAft>
                <a:spcPts val="1200"/>
              </a:spcAft>
            </a:pPr>
            <a:endParaRPr lang="sv-SE" b="1"/>
          </a:p>
          <a:p>
            <a:pPr>
              <a:spcBef>
                <a:spcPct val="20000"/>
              </a:spcBef>
              <a:spcAft>
                <a:spcPts val="1200"/>
              </a:spcAft>
            </a:pPr>
            <a:r>
              <a:rPr lang="sv-SE">
                <a:cs typeface="Calibri"/>
              </a:rPr>
              <a:t>Skriv ner dina reflektioner och delge din närmaste chef dina tankar.</a:t>
            </a:r>
            <a:endParaRPr lang="sv-SE"/>
          </a:p>
          <a:p>
            <a:pPr>
              <a:spcBef>
                <a:spcPct val="20000"/>
              </a:spcBef>
              <a:spcAft>
                <a:spcPts val="1200"/>
              </a:spcAft>
            </a:pPr>
            <a:endParaRPr lang="sv-SE"/>
          </a:p>
          <a:p>
            <a:pPr marL="342900" indent="-342900">
              <a:spcBef>
                <a:spcPct val="20000"/>
              </a:spcBef>
              <a:spcAft>
                <a:spcPts val="1200"/>
              </a:spcAft>
              <a:buFont typeface="Arial,Sans-Serif"/>
              <a:buChar char="•"/>
            </a:pPr>
            <a:r>
              <a:rPr lang="sv-SE"/>
              <a:t>Hur skapar du förtroendefulla relationer med personen idag?</a:t>
            </a:r>
            <a:endParaRPr lang="en-US">
              <a:cs typeface="Calibri"/>
            </a:endParaRPr>
          </a:p>
          <a:p>
            <a:pPr marL="342900" indent="-342900">
              <a:spcBef>
                <a:spcPct val="20000"/>
              </a:spcBef>
              <a:spcAft>
                <a:spcPts val="1200"/>
              </a:spcAft>
              <a:buFont typeface="Arial,Sans-Serif"/>
              <a:buChar char="•"/>
            </a:pPr>
            <a:r>
              <a:rPr lang="sv-SE"/>
              <a:t>Ge två exempel på hur du arbetar med ett personcentrerat förhållningssätt:</a:t>
            </a:r>
            <a:endParaRPr lang="en-US"/>
          </a:p>
          <a:p>
            <a:pPr marL="1085850" lvl="1" indent="-342900">
              <a:spcBef>
                <a:spcPct val="20000"/>
              </a:spcBef>
              <a:spcAft>
                <a:spcPct val="0"/>
              </a:spcAft>
              <a:buFont typeface="Arial,Sans-Serif"/>
              <a:buChar char="•"/>
            </a:pPr>
            <a:r>
              <a:rPr lang="sv-SE"/>
              <a:t>I mötet med personer</a:t>
            </a:r>
            <a:endParaRPr lang="en-US"/>
          </a:p>
          <a:p>
            <a:pPr marL="1085850" lvl="1" indent="-342900">
              <a:spcBef>
                <a:spcPct val="20000"/>
              </a:spcBef>
              <a:spcAft>
                <a:spcPct val="0"/>
              </a:spcAft>
              <a:buFont typeface="Arial,Sans-Serif"/>
              <a:buChar char="•"/>
            </a:pPr>
            <a:r>
              <a:rPr lang="sv-SE"/>
              <a:t>När du utför din dokumentation</a:t>
            </a:r>
            <a:endParaRPr lang="en-US"/>
          </a:p>
          <a:p>
            <a:pPr marL="742950" lvl="1">
              <a:spcBef>
                <a:spcPct val="20000"/>
              </a:spcBef>
              <a:spcAft>
                <a:spcPct val="0"/>
              </a:spcAft>
            </a:pPr>
            <a:endParaRPr lang="sv-SE"/>
          </a:p>
          <a:p>
            <a:pPr marL="342900" indent="-342900">
              <a:spcBef>
                <a:spcPct val="20000"/>
              </a:spcBef>
              <a:spcAft>
                <a:spcPts val="1200"/>
              </a:spcAft>
              <a:buFont typeface="Arial,Sans-Serif"/>
              <a:buChar char="•"/>
            </a:pPr>
            <a:r>
              <a:rPr lang="sv-SE"/>
              <a:t>Ge ett exempel på hur du vet om du arbetar personcentrerat</a:t>
            </a:r>
            <a:endParaRPr lang="en-US"/>
          </a:p>
          <a:p>
            <a:endParaRPr lang="en-US">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16</a:t>
            </a:fld>
            <a:endParaRPr lang="sv-SE"/>
          </a:p>
        </p:txBody>
      </p:sp>
    </p:spTree>
    <p:extLst>
      <p:ext uri="{BB962C8B-B14F-4D97-AF65-F5344CB8AC3E}">
        <p14:creationId xmlns:p14="http://schemas.microsoft.com/office/powerpoint/2010/main" val="954114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cs typeface="Calibri"/>
              </a:rPr>
              <a:t>Här finns material om du vill läsa mer om att arbeta med ett personcentrerat förhållningssätt.</a:t>
            </a:r>
            <a:endParaRPr lang="sv-SE"/>
          </a:p>
        </p:txBody>
      </p:sp>
      <p:sp>
        <p:nvSpPr>
          <p:cNvPr id="4" name="Platshållare för bildnummer 3"/>
          <p:cNvSpPr>
            <a:spLocks noGrp="1"/>
          </p:cNvSpPr>
          <p:nvPr>
            <p:ph type="sldNum" sz="quarter" idx="5"/>
          </p:nvPr>
        </p:nvSpPr>
        <p:spPr/>
        <p:txBody>
          <a:bodyPr/>
          <a:lstStyle/>
          <a:p>
            <a:fld id="{B41876C9-DD81-4AD9-9A42-886D44E9BD21}" type="slidenum">
              <a:rPr lang="sv-SE" smtClean="0"/>
              <a:t>17</a:t>
            </a:fld>
            <a:endParaRPr lang="sv-SE"/>
          </a:p>
        </p:txBody>
      </p:sp>
    </p:spTree>
    <p:extLst>
      <p:ext uri="{BB962C8B-B14F-4D97-AF65-F5344CB8AC3E}">
        <p14:creationId xmlns:p14="http://schemas.microsoft.com/office/powerpoint/2010/main" val="154312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Du har nu genomfört utbildningen i personcentrering. Tack för din medverkan och lycka till i ditt fortsatta arbete!</a:t>
            </a:r>
          </a:p>
        </p:txBody>
      </p:sp>
      <p:sp>
        <p:nvSpPr>
          <p:cNvPr id="4" name="Platshållare för bildnummer 3"/>
          <p:cNvSpPr>
            <a:spLocks noGrp="1"/>
          </p:cNvSpPr>
          <p:nvPr>
            <p:ph type="sldNum" sz="quarter" idx="5"/>
          </p:nvPr>
        </p:nvSpPr>
        <p:spPr/>
        <p:txBody>
          <a:bodyPr/>
          <a:lstStyle/>
          <a:p>
            <a:fld id="{B41876C9-DD81-4AD9-9A42-886D44E9BD21}" type="slidenum">
              <a:rPr lang="sv-SE" smtClean="0"/>
              <a:t>18</a:t>
            </a:fld>
            <a:endParaRPr lang="sv-SE"/>
          </a:p>
        </p:txBody>
      </p:sp>
    </p:spTree>
    <p:extLst>
      <p:ext uri="{BB962C8B-B14F-4D97-AF65-F5344CB8AC3E}">
        <p14:creationId xmlns:p14="http://schemas.microsoft.com/office/powerpoint/2010/main" val="201758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Mål</a:t>
            </a:r>
            <a:endParaRPr lang="sv-SE"/>
          </a:p>
          <a:p>
            <a:pPr>
              <a:spcBef>
                <a:spcPct val="20000"/>
              </a:spcBef>
              <a:spcAft>
                <a:spcPts val="1200"/>
              </a:spcAft>
            </a:pPr>
            <a:r>
              <a:rPr lang="sv-SE"/>
              <a:t>Målet är att du som medarbetare i Socialförvaltningen ska ha grundläggande kunskap om vad personcentrering är och att du ska arbeta med ett personcentrerat förhållningssätt i vardagen.  </a:t>
            </a:r>
            <a:endParaRPr lang="en-US">
              <a:ea typeface="Calibri"/>
              <a:cs typeface="Calibri"/>
            </a:endParaRPr>
          </a:p>
          <a:p>
            <a:endParaRPr lang="sv-SE"/>
          </a:p>
          <a:p>
            <a:r>
              <a:rPr lang="sv-SE"/>
              <a:t>Det här en bred utbildning som vänder sig till hela socialförvaltningens medarbetare. Varje verksamhet behöver omsätta innehållet i utbildningen utifrån sina förutsättningar. </a:t>
            </a:r>
            <a:endParaRPr lang="sv-SE">
              <a:cs typeface="Calibri"/>
            </a:endParaRPr>
          </a:p>
          <a:p>
            <a:endParaRPr lang="sv-SE"/>
          </a:p>
          <a:p>
            <a:r>
              <a:rPr lang="sv-SE"/>
              <a:t>Under utbildningen behöver du papper och penna, så ta gärna fram det. </a:t>
            </a:r>
            <a:endParaRPr lang="en-US"/>
          </a:p>
          <a:p>
            <a:pPr>
              <a:spcBef>
                <a:spcPct val="20000"/>
              </a:spcBef>
              <a:spcAft>
                <a:spcPts val="1200"/>
              </a:spcAft>
            </a:pPr>
            <a:endParaRPr lang="sv-SE">
              <a:cs typeface="Calibri"/>
            </a:endParaRPr>
          </a:p>
          <a:p>
            <a:endParaRPr lang="sv-SE">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2</a:t>
            </a:fld>
            <a:endParaRPr lang="sv-SE"/>
          </a:p>
        </p:txBody>
      </p:sp>
    </p:spTree>
    <p:extLst>
      <p:ext uri="{BB962C8B-B14F-4D97-AF65-F5344CB8AC3E}">
        <p14:creationId xmlns:p14="http://schemas.microsoft.com/office/powerpoint/2010/main" val="134778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Varför är det här viktigt?</a:t>
            </a:r>
            <a:endParaRPr lang="sv-SE"/>
          </a:p>
          <a:p>
            <a:pPr>
              <a:spcBef>
                <a:spcPct val="20000"/>
              </a:spcBef>
              <a:spcAft>
                <a:spcPts val="1200"/>
              </a:spcAft>
            </a:pPr>
            <a:r>
              <a:rPr lang="sv-SE"/>
              <a:t>Det pågår en omställning i hela landet för att klara välfärdens utmaningar nu och i framtiden. </a:t>
            </a:r>
            <a:endParaRPr lang="en-US">
              <a:ea typeface="Calibri"/>
              <a:cs typeface="Calibri"/>
            </a:endParaRPr>
          </a:p>
          <a:p>
            <a:pPr>
              <a:spcBef>
                <a:spcPct val="20000"/>
              </a:spcBef>
              <a:spcAft>
                <a:spcPts val="1200"/>
              </a:spcAft>
            </a:pPr>
            <a:r>
              <a:rPr lang="sv-SE"/>
              <a:t>Omställningen innebär att vi behöver öka personens delaktighet och utgå ifrån vad varje person kan och vill, har förutsättningar till och behöver.</a:t>
            </a:r>
            <a:endParaRPr lang="en-US"/>
          </a:p>
          <a:p>
            <a:pPr>
              <a:spcBef>
                <a:spcPct val="20000"/>
              </a:spcBef>
              <a:spcAft>
                <a:spcPts val="1200"/>
              </a:spcAft>
            </a:pPr>
            <a:r>
              <a:rPr lang="sv-SE"/>
              <a:t>Personcentrering är kärnan i den här omställningen.</a:t>
            </a:r>
            <a:endParaRPr lang="sv-SE">
              <a:cs typeface="Calibri"/>
            </a:endParaRPr>
          </a:p>
          <a:p>
            <a:endParaRPr lang="en-US">
              <a:cs typeface="Calibri"/>
            </a:endParaRPr>
          </a:p>
          <a:p>
            <a:endParaRPr lang="sv-SE">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3</a:t>
            </a:fld>
            <a:endParaRPr lang="sv-SE"/>
          </a:p>
        </p:txBody>
      </p:sp>
    </p:spTree>
    <p:extLst>
      <p:ext uri="{BB962C8B-B14F-4D97-AF65-F5344CB8AC3E}">
        <p14:creationId xmlns:p14="http://schemas.microsoft.com/office/powerpoint/2010/main" val="2405403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Vad kommer du att lära dig?</a:t>
            </a:r>
            <a:endParaRPr lang="sv-SE"/>
          </a:p>
          <a:p>
            <a:pPr>
              <a:spcBef>
                <a:spcPct val="20000"/>
              </a:spcBef>
              <a:spcAft>
                <a:spcPts val="1200"/>
              </a:spcAft>
            </a:pPr>
            <a:r>
              <a:rPr lang="sv-SE"/>
              <a:t>Du kommer att lära dig vad personcentrering är. </a:t>
            </a:r>
            <a:endParaRPr lang="sv-SE">
              <a:ea typeface="Calibri"/>
              <a:cs typeface="Calibri"/>
            </a:endParaRPr>
          </a:p>
          <a:p>
            <a:pPr>
              <a:spcBef>
                <a:spcPct val="20000"/>
              </a:spcBef>
              <a:spcAft>
                <a:spcPts val="1200"/>
              </a:spcAft>
            </a:pPr>
            <a:r>
              <a:rPr lang="sv-SE"/>
              <a:t>Du kommer också att lära dig om betydelsen av att skapa en arbetsallians/partnerskap med personen </a:t>
            </a:r>
            <a:endParaRPr lang="en-US"/>
          </a:p>
          <a:p>
            <a:pPr>
              <a:spcBef>
                <a:spcPct val="20000"/>
              </a:spcBef>
              <a:spcAft>
                <a:spcPts val="1200"/>
              </a:spcAft>
            </a:pPr>
            <a:r>
              <a:rPr lang="sv-SE"/>
              <a:t>Du kommer att få exempel på hur du kan använda dig av personcentrering i ditt dagliga arbete och i din dokumentation.</a:t>
            </a:r>
            <a:endParaRPr lang="sv-SE">
              <a:cs typeface="Calibri"/>
            </a:endParaRPr>
          </a:p>
          <a:p>
            <a:pPr>
              <a:spcBef>
                <a:spcPct val="20000"/>
              </a:spcBef>
              <a:spcAft>
                <a:spcPts val="1200"/>
              </a:spcAft>
            </a:pPr>
            <a:endParaRPr lang="sv-SE"/>
          </a:p>
          <a:p>
            <a:pPr>
              <a:spcBef>
                <a:spcPct val="20000"/>
              </a:spcBef>
              <a:spcAft>
                <a:spcPts val="1200"/>
              </a:spcAft>
            </a:pPr>
            <a:r>
              <a:rPr lang="sv-SE" i="1"/>
              <a:t>I utbildningen används person genomgående som benämning. Det är upp till dig att översätta det till den benämning ni vanligtvis använder för de ni finns till för i din verksamhet ex brukare, patient, klient osv.</a:t>
            </a:r>
            <a:endParaRPr lang="sv-SE"/>
          </a:p>
          <a:p>
            <a:endParaRPr lang="sv-SE">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4</a:t>
            </a:fld>
            <a:endParaRPr lang="sv-SE"/>
          </a:p>
        </p:txBody>
      </p:sp>
    </p:spTree>
    <p:extLst>
      <p:ext uri="{BB962C8B-B14F-4D97-AF65-F5344CB8AC3E}">
        <p14:creationId xmlns:p14="http://schemas.microsoft.com/office/powerpoint/2010/main" val="267983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ct val="20000"/>
              </a:spcBef>
              <a:spcAft>
                <a:spcPts val="1200"/>
              </a:spcAft>
            </a:pPr>
            <a:r>
              <a:rPr lang="sv-SE" b="1">
                <a:ea typeface="Calibri"/>
                <a:cs typeface="Calibri"/>
              </a:rPr>
              <a:t>Reflektion</a:t>
            </a:r>
          </a:p>
          <a:p>
            <a:pPr>
              <a:spcBef>
                <a:spcPct val="20000"/>
              </a:spcBef>
              <a:spcAft>
                <a:spcPts val="1200"/>
              </a:spcAft>
            </a:pPr>
            <a:r>
              <a:rPr lang="sv-SE"/>
              <a:t>Vad är personcentrering för </a:t>
            </a:r>
            <a:r>
              <a:rPr lang="sv-SE" i="1"/>
              <a:t>dig?</a:t>
            </a:r>
            <a:endParaRPr lang="en-US">
              <a:ea typeface="Calibri"/>
              <a:cs typeface="Calibri"/>
            </a:endParaRPr>
          </a:p>
          <a:p>
            <a:pPr>
              <a:spcBef>
                <a:spcPct val="20000"/>
              </a:spcBef>
              <a:spcAft>
                <a:spcPts val="1200"/>
              </a:spcAft>
            </a:pPr>
            <a:r>
              <a:rPr lang="sv-SE" i="1"/>
              <a:t>Fundera en minut och skriv gärna ner dina tankar. </a:t>
            </a:r>
            <a:endParaRPr lang="sv-SE"/>
          </a:p>
          <a:p>
            <a:endParaRPr lang="sv-SE" noProof="0">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5</a:t>
            </a:fld>
            <a:endParaRPr lang="sv-SE"/>
          </a:p>
        </p:txBody>
      </p:sp>
    </p:spTree>
    <p:extLst>
      <p:ext uri="{BB962C8B-B14F-4D97-AF65-F5344CB8AC3E}">
        <p14:creationId xmlns:p14="http://schemas.microsoft.com/office/powerpoint/2010/main" val="188629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229100"/>
            <a:ext cx="5486400" cy="4686300"/>
          </a:xfrm>
        </p:spPr>
        <p:txBody>
          <a:bodyPr/>
          <a:lstStyle/>
          <a:p>
            <a:pPr>
              <a:spcBef>
                <a:spcPct val="20000"/>
              </a:spcBef>
              <a:spcAft>
                <a:spcPts val="1200"/>
              </a:spcAft>
            </a:pPr>
            <a:r>
              <a:rPr lang="sv-SE" b="1"/>
              <a:t>Personcentrering</a:t>
            </a:r>
            <a:endParaRPr lang="en-US"/>
          </a:p>
          <a:p>
            <a:pPr>
              <a:spcBef>
                <a:spcPct val="20000"/>
              </a:spcBef>
              <a:spcAft>
                <a:spcPts val="1200"/>
              </a:spcAft>
            </a:pPr>
            <a:r>
              <a:rPr lang="sv-SE"/>
              <a:t>Personcentrering är ett förhållningssätt som utgår från varje unik person och vad som är viktigt för den personen. </a:t>
            </a:r>
            <a:endParaRPr lang="en-US">
              <a:ea typeface="Calibri"/>
              <a:cs typeface="Calibri"/>
            </a:endParaRPr>
          </a:p>
          <a:p>
            <a:pPr>
              <a:spcBef>
                <a:spcPct val="20000"/>
              </a:spcBef>
              <a:spcAft>
                <a:spcPts val="1200"/>
              </a:spcAft>
            </a:pPr>
            <a:r>
              <a:rPr lang="sv-SE"/>
              <a:t>Personcentrering bygger på att personen får vara delaktig och en resurs i sin planering.</a:t>
            </a:r>
            <a:endParaRPr lang="en-US"/>
          </a:p>
          <a:p>
            <a:pPr>
              <a:spcBef>
                <a:spcPct val="20000"/>
              </a:spcBef>
              <a:spcAft>
                <a:spcPts val="1200"/>
              </a:spcAft>
            </a:pPr>
            <a:r>
              <a:rPr lang="sv-SE"/>
              <a:t>Personcentrering handlar också om att skapa ett samarbete och en förtroendefull relation som bygger på tillit och trygghet mellan personen och dig som personal.</a:t>
            </a:r>
            <a:endParaRPr lang="sv-SE">
              <a:cs typeface="Calibri"/>
            </a:endParaRPr>
          </a:p>
          <a:p>
            <a:pPr>
              <a:spcBef>
                <a:spcPct val="20000"/>
              </a:spcBef>
              <a:spcAft>
                <a:spcPts val="1200"/>
              </a:spcAft>
            </a:pPr>
            <a:r>
              <a:rPr lang="sv-SE"/>
              <a:t>Det är viktigt att du har det här förhållningssättet i din yrkesroll när du arbetar med de personer som du finns till för.</a:t>
            </a:r>
            <a:endParaRPr lang="en-US">
              <a:cs typeface="Calibri"/>
            </a:endParaRPr>
          </a:p>
          <a:p>
            <a:pPr>
              <a:spcBef>
                <a:spcPct val="20000"/>
              </a:spcBef>
              <a:spcAft>
                <a:spcPts val="1200"/>
              </a:spcAft>
            </a:pPr>
            <a:endParaRPr lang="sv-SE"/>
          </a:p>
          <a:p>
            <a:endParaRPr lang="sv-SE" sz="1000">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6</a:t>
            </a:fld>
            <a:endParaRPr lang="sv-SE"/>
          </a:p>
        </p:txBody>
      </p:sp>
    </p:spTree>
    <p:extLst>
      <p:ext uri="{BB962C8B-B14F-4D97-AF65-F5344CB8AC3E}">
        <p14:creationId xmlns:p14="http://schemas.microsoft.com/office/powerpoint/2010/main" val="3623083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Närliggande begrepp och arbetsmetoder</a:t>
            </a:r>
          </a:p>
          <a:p>
            <a:pPr>
              <a:spcBef>
                <a:spcPct val="20000"/>
              </a:spcBef>
              <a:spcAft>
                <a:spcPts val="1200"/>
              </a:spcAft>
            </a:pPr>
            <a:r>
              <a:rPr lang="sv-SE"/>
              <a:t>Personcentrering är ett förhållningssätt och ersätter inte andra modeller och begrepp som du arbetar med. Personcentrering går hand i hand med befintliga modeller och begrepp, exempelvis:</a:t>
            </a:r>
            <a:endParaRPr lang="en-US"/>
          </a:p>
          <a:p>
            <a:pPr>
              <a:spcBef>
                <a:spcPct val="20000"/>
              </a:spcBef>
              <a:spcAft>
                <a:spcPts val="1200"/>
              </a:spcAft>
            </a:pPr>
            <a:r>
              <a:rPr lang="sv-SE" i="1"/>
              <a:t>Brukaren i fokus.</a:t>
            </a:r>
            <a:endParaRPr lang="en-US"/>
          </a:p>
          <a:p>
            <a:pPr>
              <a:spcBef>
                <a:spcPct val="20000"/>
              </a:spcBef>
              <a:spcAft>
                <a:spcPts val="1200"/>
              </a:spcAft>
            </a:pPr>
            <a:r>
              <a:rPr lang="sv-SE" i="1"/>
              <a:t>Personen i centrum.</a:t>
            </a:r>
            <a:endParaRPr lang="sv-SE"/>
          </a:p>
          <a:p>
            <a:pPr>
              <a:spcBef>
                <a:spcPct val="20000"/>
              </a:spcBef>
              <a:spcAft>
                <a:spcPts val="1200"/>
              </a:spcAft>
            </a:pPr>
            <a:r>
              <a:rPr lang="sv-SE" i="1"/>
              <a:t>Klientcentrering.</a:t>
            </a:r>
            <a:endParaRPr lang="en-US"/>
          </a:p>
          <a:p>
            <a:pPr>
              <a:spcBef>
                <a:spcPct val="20000"/>
              </a:spcBef>
              <a:spcAft>
                <a:spcPts val="1200"/>
              </a:spcAft>
            </a:pPr>
            <a:r>
              <a:rPr lang="sv-SE" i="1"/>
              <a:t>Patientcentrering</a:t>
            </a:r>
            <a:endParaRPr lang="en-US"/>
          </a:p>
          <a:p>
            <a:pPr>
              <a:spcBef>
                <a:spcPct val="20000"/>
              </a:spcBef>
              <a:spcAft>
                <a:spcPts val="1200"/>
              </a:spcAft>
            </a:pPr>
            <a:r>
              <a:rPr lang="sv-SE" i="1"/>
              <a:t>Individens behov i centrum.</a:t>
            </a:r>
            <a:endParaRPr lang="sv-SE"/>
          </a:p>
          <a:p>
            <a:pPr>
              <a:spcBef>
                <a:spcPct val="20000"/>
              </a:spcBef>
              <a:spcAft>
                <a:spcPts val="1200"/>
              </a:spcAft>
            </a:pPr>
            <a:r>
              <a:rPr lang="sv-SE" i="1"/>
              <a:t>Behovsinriktat arbetssätt.</a:t>
            </a:r>
            <a:endParaRPr lang="sv-SE"/>
          </a:p>
          <a:p>
            <a:pPr>
              <a:spcBef>
                <a:spcPct val="20000"/>
              </a:spcBef>
              <a:spcAft>
                <a:spcPts val="1200"/>
              </a:spcAft>
            </a:pPr>
            <a:r>
              <a:rPr lang="sv-SE" i="1"/>
              <a:t>Delat beslutsfattande (DBF)</a:t>
            </a:r>
            <a:endParaRPr lang="en-US"/>
          </a:p>
          <a:p>
            <a:endParaRPr lang="sv-SE" b="1">
              <a:ea typeface="Calibri"/>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7</a:t>
            </a:fld>
            <a:endParaRPr lang="sv-SE"/>
          </a:p>
        </p:txBody>
      </p:sp>
    </p:spTree>
    <p:extLst>
      <p:ext uri="{BB962C8B-B14F-4D97-AF65-F5344CB8AC3E}">
        <p14:creationId xmlns:p14="http://schemas.microsoft.com/office/powerpoint/2010/main" val="2854672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Många verksamheter arbetar redan idag mycket utifrån ett personcentrerat förhållningssätt så nu</a:t>
            </a:r>
            <a:r>
              <a:rPr lang="sv-SE">
                <a:cs typeface="Calibri"/>
              </a:rPr>
              <a:t> kanske du ställer dig frågan, är det här något nytt? </a:t>
            </a:r>
            <a:endParaRPr lang="sv-SE"/>
          </a:p>
          <a:p>
            <a:endParaRPr lang="sv-SE">
              <a:cs typeface="Calibri"/>
            </a:endParaRPr>
          </a:p>
          <a:p>
            <a:r>
              <a:rPr lang="sv-SE">
                <a:cs typeface="Calibri"/>
              </a:rPr>
              <a:t>Då kan det vara bra att fundera på, hur du vet att du arbetar personcentrerat?</a:t>
            </a:r>
          </a:p>
          <a:p>
            <a:endParaRPr lang="sv-SE">
              <a:cs typeface="Calibri"/>
            </a:endParaRPr>
          </a:p>
          <a:p>
            <a:r>
              <a:rPr lang="sv-SE">
                <a:cs typeface="Calibri"/>
              </a:rPr>
              <a:t>Har ni arbetssätt i er verksamhet för att undersöka om personen själv eller anhöriga tycker att ni arbetar personcentrerat? Det finns alltid något man kan utveckla i sin verksamhet.</a:t>
            </a:r>
          </a:p>
        </p:txBody>
      </p:sp>
      <p:sp>
        <p:nvSpPr>
          <p:cNvPr id="4" name="Platshållare för bildnummer 3"/>
          <p:cNvSpPr>
            <a:spLocks noGrp="1"/>
          </p:cNvSpPr>
          <p:nvPr>
            <p:ph type="sldNum" sz="quarter" idx="5"/>
          </p:nvPr>
        </p:nvSpPr>
        <p:spPr/>
        <p:txBody>
          <a:bodyPr/>
          <a:lstStyle/>
          <a:p>
            <a:fld id="{B41876C9-DD81-4AD9-9A42-886D44E9BD21}" type="slidenum">
              <a:rPr lang="sv-SE" smtClean="0"/>
              <a:t>8</a:t>
            </a:fld>
            <a:endParaRPr lang="sv-SE"/>
          </a:p>
        </p:txBody>
      </p:sp>
    </p:spTree>
    <p:extLst>
      <p:ext uri="{BB962C8B-B14F-4D97-AF65-F5344CB8AC3E}">
        <p14:creationId xmlns:p14="http://schemas.microsoft.com/office/powerpoint/2010/main" val="1711728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Vad händer när du och vi tillsammans arbetar personcentrerat?</a:t>
            </a:r>
            <a:endParaRPr lang="sv-SE"/>
          </a:p>
          <a:p>
            <a:r>
              <a:rPr lang="sv-SE"/>
              <a:t>Din arbetsmiljö kan förbättras:</a:t>
            </a:r>
            <a:endParaRPr lang="sv-SE">
              <a:ea typeface="Calibri"/>
              <a:cs typeface="Calibri"/>
            </a:endParaRPr>
          </a:p>
          <a:p>
            <a:r>
              <a:rPr lang="sv-SE"/>
              <a:t>Personal upplevde sig mer tillfreds på jobbet när de arbetade med ett personcentrerat förhållningssätt, när personalgruppen arbetar mot samma mål. </a:t>
            </a:r>
            <a:endParaRPr lang="sv-SE">
              <a:ea typeface="Calibri"/>
              <a:cs typeface="Calibri"/>
            </a:endParaRPr>
          </a:p>
          <a:p>
            <a:endParaRPr lang="sv-SE"/>
          </a:p>
          <a:p>
            <a:r>
              <a:rPr lang="sv-SE"/>
              <a:t>Resurserna används mer effektivt:</a:t>
            </a:r>
            <a:endParaRPr lang="sv-SE">
              <a:cs typeface="Calibri"/>
            </a:endParaRPr>
          </a:p>
          <a:p>
            <a:r>
              <a:rPr lang="sv-SE"/>
              <a:t>Vården används mer effektivt med tidiga och förebyggande insatser för personen.</a:t>
            </a:r>
            <a:endParaRPr lang="sv-SE">
              <a:cs typeface="Calibri" panose="020F0502020204030204"/>
            </a:endParaRPr>
          </a:p>
          <a:p>
            <a:endParaRPr lang="en-US"/>
          </a:p>
          <a:p>
            <a:r>
              <a:rPr lang="sv-SE"/>
              <a:t>Personen du finns till för upplever ökad delaktighet:</a:t>
            </a:r>
            <a:endParaRPr lang="sv-SE">
              <a:cs typeface="Calibri"/>
            </a:endParaRPr>
          </a:p>
          <a:p>
            <a:r>
              <a:rPr lang="en-US" err="1"/>
              <a:t>Personen</a:t>
            </a:r>
            <a:r>
              <a:rPr lang="en-US"/>
              <a:t> </a:t>
            </a:r>
            <a:r>
              <a:rPr lang="sv-SE" noProof="0"/>
              <a:t>upplever en ökad delaktighet i</a:t>
            </a:r>
            <a:r>
              <a:rPr lang="sv-SE"/>
              <a:t> sin hälsoplanering när du använder </a:t>
            </a:r>
            <a:r>
              <a:rPr lang="sv-SE" noProof="0"/>
              <a:t>ett </a:t>
            </a:r>
            <a:r>
              <a:rPr lang="sv-SE"/>
              <a:t>personcentrerat </a:t>
            </a:r>
            <a:r>
              <a:rPr lang="sv-SE" noProof="0"/>
              <a:t>förhållningssätt.</a:t>
            </a:r>
            <a:endParaRPr lang="sv-SE" noProof="0">
              <a:ea typeface="Calibri"/>
              <a:cs typeface="Calibri"/>
            </a:endParaRPr>
          </a:p>
          <a:p>
            <a:endParaRPr lang="sv-SE" noProof="0">
              <a:ea typeface="Calibri"/>
              <a:cs typeface="Calibri"/>
            </a:endParaRPr>
          </a:p>
          <a:p>
            <a:r>
              <a:rPr lang="sv-SE">
                <a:ea typeface="Calibri"/>
                <a:cs typeface="Calibri"/>
              </a:rPr>
              <a:t>Du främjar en jämlik och jämställd service:</a:t>
            </a:r>
            <a:endParaRPr lang="sv-SE" noProof="0">
              <a:ea typeface="Calibri"/>
              <a:cs typeface="Calibri"/>
            </a:endParaRPr>
          </a:p>
          <a:p>
            <a:r>
              <a:rPr lang="sv-SE" noProof="0">
                <a:cs typeface="Calibri"/>
              </a:rPr>
              <a:t>Genom att arbeta personcentrerat främjas jämlik service utifrån</a:t>
            </a:r>
            <a:r>
              <a:rPr lang="sv-SE">
                <a:cs typeface="Calibri"/>
              </a:rPr>
              <a:t> varje persons unika</a:t>
            </a:r>
            <a:r>
              <a:rPr lang="sv-SE" noProof="0">
                <a:cs typeface="Calibri"/>
              </a:rPr>
              <a:t> behov </a:t>
            </a:r>
            <a:r>
              <a:rPr lang="sv-SE">
                <a:cs typeface="Calibri"/>
              </a:rPr>
              <a:t>. Alla erbjuds samma möjligheter men utifrån individuella behov. Och</a:t>
            </a:r>
            <a:r>
              <a:rPr lang="sv-SE" noProof="0">
                <a:cs typeface="Calibri"/>
              </a:rPr>
              <a:t> det är viktigt att bära med sig jämställdshetsperspektivet I arbetet.</a:t>
            </a:r>
            <a:endParaRPr lang="sv-SE"/>
          </a:p>
          <a:p>
            <a:endParaRPr lang="sv-SE" noProof="0">
              <a:cs typeface="Calibri"/>
            </a:endParaRPr>
          </a:p>
          <a:p>
            <a:endParaRPr lang="sv-SE" noProof="0">
              <a:cs typeface="Calibri"/>
            </a:endParaRPr>
          </a:p>
          <a:p>
            <a:endParaRPr lang="en-US">
              <a:cs typeface="Calibri"/>
            </a:endParaRPr>
          </a:p>
          <a:p>
            <a:endParaRPr lang="en-US">
              <a:cs typeface="Calibri"/>
            </a:endParaRPr>
          </a:p>
          <a:p>
            <a:endParaRPr lang="en-US">
              <a:cs typeface="Calibri"/>
            </a:endParaRPr>
          </a:p>
        </p:txBody>
      </p:sp>
      <p:sp>
        <p:nvSpPr>
          <p:cNvPr id="4" name="Platshållare för bildnummer 3"/>
          <p:cNvSpPr>
            <a:spLocks noGrp="1"/>
          </p:cNvSpPr>
          <p:nvPr>
            <p:ph type="sldNum" sz="quarter" idx="5"/>
          </p:nvPr>
        </p:nvSpPr>
        <p:spPr/>
        <p:txBody>
          <a:bodyPr/>
          <a:lstStyle/>
          <a:p>
            <a:fld id="{B41876C9-DD81-4AD9-9A42-886D44E9BD21}" type="slidenum">
              <a:rPr lang="sv-SE" smtClean="0"/>
              <a:t>9</a:t>
            </a:fld>
            <a:endParaRPr lang="sv-SE"/>
          </a:p>
        </p:txBody>
      </p:sp>
    </p:spTree>
    <p:extLst>
      <p:ext uri="{BB962C8B-B14F-4D97-AF65-F5344CB8AC3E}">
        <p14:creationId xmlns:p14="http://schemas.microsoft.com/office/powerpoint/2010/main" val="13573435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bild blå">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3C77A37E-FC70-1946-AB35-1C48FDC3F8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Platshållare för text 22">
            <a:extLst>
              <a:ext uri="{FF2B5EF4-FFF2-40B4-BE49-F238E27FC236}">
                <a16:creationId xmlns:a16="http://schemas.microsoft.com/office/drawing/2014/main" id="{3C032686-6EA9-6341-B195-E2F46CD2E0FD}"/>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28" name="Platshållare för text 27">
            <a:extLst>
              <a:ext uri="{FF2B5EF4-FFF2-40B4-BE49-F238E27FC236}">
                <a16:creationId xmlns:a16="http://schemas.microsoft.com/office/drawing/2014/main" id="{A01D82A8-D807-1141-A312-AE3604ED6092}"/>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
        <p:nvSpPr>
          <p:cNvPr id="30" name="Platshållare för text 27">
            <a:extLst>
              <a:ext uri="{FF2B5EF4-FFF2-40B4-BE49-F238E27FC236}">
                <a16:creationId xmlns:a16="http://schemas.microsoft.com/office/drawing/2014/main" id="{955E2CBA-024C-9C46-9C5C-7320867069D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Tree>
    <p:extLst>
      <p:ext uri="{BB962C8B-B14F-4D97-AF65-F5344CB8AC3E}">
        <p14:creationId xmlns:p14="http://schemas.microsoft.com/office/powerpoint/2010/main" val="2276848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 rubrik mönster orang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B99DF8C-2AA1-154F-A73C-726048FB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latshållare för text 28">
            <a:extLst>
              <a:ext uri="{FF2B5EF4-FFF2-40B4-BE49-F238E27FC236}">
                <a16:creationId xmlns:a16="http://schemas.microsoft.com/office/drawing/2014/main" id="{68E3B4F3-6DEB-784E-B5FA-9ACC8A59434E}"/>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”Plats för citat</a:t>
            </a:r>
            <a:br>
              <a:rPr lang="sv-SE"/>
            </a:br>
            <a:r>
              <a:rPr lang="sv-SE"/>
              <a:t>eller rubrik”</a:t>
            </a:r>
          </a:p>
        </p:txBody>
      </p:sp>
      <p:sp>
        <p:nvSpPr>
          <p:cNvPr id="12" name="Platshållare för text 30">
            <a:extLst>
              <a:ext uri="{FF2B5EF4-FFF2-40B4-BE49-F238E27FC236}">
                <a16:creationId xmlns:a16="http://schemas.microsoft.com/office/drawing/2014/main" id="{A1880A58-C2CF-304A-9EBE-90787FFF9D6E}"/>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Namn eller ämne</a:t>
            </a:r>
          </a:p>
        </p:txBody>
      </p:sp>
    </p:spTree>
    <p:extLst>
      <p:ext uri="{BB962C8B-B14F-4D97-AF65-F5344CB8AC3E}">
        <p14:creationId xmlns:p14="http://schemas.microsoft.com/office/powerpoint/2010/main" val="3806951223"/>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 rubrik mönsterdel i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1064518-CB49-C648-9110-8A99A89308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8">
            <a:extLst>
              <a:ext uri="{FF2B5EF4-FFF2-40B4-BE49-F238E27FC236}">
                <a16:creationId xmlns:a16="http://schemas.microsoft.com/office/drawing/2014/main" id="{EE0CBCFA-F08F-AF48-98EA-F6E338D14BC8}"/>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”Plats för citat</a:t>
            </a:r>
            <a:br>
              <a:rPr lang="sv-SE"/>
            </a:br>
            <a:r>
              <a:rPr lang="sv-SE"/>
              <a:t>eller rubrik”</a:t>
            </a:r>
          </a:p>
        </p:txBody>
      </p:sp>
      <p:sp>
        <p:nvSpPr>
          <p:cNvPr id="6" name="Platshållare för text 30">
            <a:extLst>
              <a:ext uri="{FF2B5EF4-FFF2-40B4-BE49-F238E27FC236}">
                <a16:creationId xmlns:a16="http://schemas.microsoft.com/office/drawing/2014/main" id="{448DE280-3063-4A41-BBB5-1919FF0FF77D}"/>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Namn eller ämne</a:t>
            </a:r>
          </a:p>
        </p:txBody>
      </p:sp>
    </p:spTree>
    <p:extLst>
      <p:ext uri="{BB962C8B-B14F-4D97-AF65-F5344CB8AC3E}">
        <p14:creationId xmlns:p14="http://schemas.microsoft.com/office/powerpoint/2010/main" val="8737450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önster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6D5D838B-EA3B-0447-A3E7-AB718986599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latshållare för text 13">
            <a:extLst>
              <a:ext uri="{FF2B5EF4-FFF2-40B4-BE49-F238E27FC236}">
                <a16:creationId xmlns:a16="http://schemas.microsoft.com/office/drawing/2014/main" id="{9F1799FF-16DD-DC4E-89E2-18474DA751B2}"/>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10" name="Platshållare för text 15">
            <a:extLst>
              <a:ext uri="{FF2B5EF4-FFF2-40B4-BE49-F238E27FC236}">
                <a16:creationId xmlns:a16="http://schemas.microsoft.com/office/drawing/2014/main" id="{6E805EC3-B17D-AB4F-B1C6-BB10DFC6AC77}"/>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a:t>
            </a:r>
          </a:p>
          <a:p>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endParaRPr lang="sv-SE" sz="2200" b="0" i="0" kern="1200" baseline="0">
              <a:solidFill>
                <a:schemeClr val="tx2"/>
              </a:solidFill>
              <a:effectLst/>
              <a:latin typeface="Helvetica LT Std" pitchFamily="2" charset="0"/>
              <a:ea typeface="+mj-ea"/>
              <a:cs typeface="+mj-cs"/>
            </a:endParaRPr>
          </a:p>
          <a:p>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21948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mönster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CE7830A-6725-7747-8E26-2F3F0A62FB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4DD3BEFE-8ACF-5D43-9085-18F89D84A627}"/>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5" name="Platshållare för text 15">
            <a:extLst>
              <a:ext uri="{FF2B5EF4-FFF2-40B4-BE49-F238E27FC236}">
                <a16:creationId xmlns:a16="http://schemas.microsoft.com/office/drawing/2014/main" id="{CA962606-C820-3A4C-965E-A8127FF21289}"/>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a:t>
            </a:r>
          </a:p>
          <a:p>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r>
              <a:rPr lang="sv-SE" sz="2200" b="0" i="0" kern="1200" baseline="0">
                <a:solidFill>
                  <a:schemeClr val="tx2"/>
                </a:solidFill>
                <a:effectLst/>
                <a:latin typeface="Helvetica LT Std" pitchFamily="2" charset="0"/>
                <a:ea typeface="+mj-ea"/>
                <a:cs typeface="+mj-cs"/>
              </a:rPr>
              <a:t>.</a:t>
            </a:r>
          </a:p>
          <a:p>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555075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t text mönster blå">
    <p:spTree>
      <p:nvGrpSpPr>
        <p:cNvPr id="1" name=""/>
        <p:cNvGrpSpPr/>
        <p:nvPr/>
      </p:nvGrpSpPr>
      <p:grpSpPr>
        <a:xfrm>
          <a:off x="0" y="0"/>
          <a:ext cx="0" cy="0"/>
          <a:chOff x="0" y="0"/>
          <a:chExt cx="0" cy="0"/>
        </a:xfrm>
      </p:grpSpPr>
      <p:pic>
        <p:nvPicPr>
          <p:cNvPr id="5" name="Bildobjekt 4" descr="En bild som visar text, person&#10;&#10;Automatiskt genererad beskrivning">
            <a:extLst>
              <a:ext uri="{FF2B5EF4-FFF2-40B4-BE49-F238E27FC236}">
                <a16:creationId xmlns:a16="http://schemas.microsoft.com/office/drawing/2014/main" id="{90CFF17C-28DD-4948-951B-B784C7FDAA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B1246DF2-C2CB-B14A-A1A6-3F6592D7CA70}"/>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3" name="Platshållare för text 2">
            <a:extLst>
              <a:ext uri="{FF2B5EF4-FFF2-40B4-BE49-F238E27FC236}">
                <a16:creationId xmlns:a16="http://schemas.microsoft.com/office/drawing/2014/main" id="{EFB5A2F9-4264-0948-B944-D5BE27D7F1DC}"/>
              </a:ext>
            </a:extLst>
          </p:cNvPr>
          <p:cNvSpPr>
            <a:spLocks noGrp="1"/>
          </p:cNvSpPr>
          <p:nvPr>
            <p:ph type="body" sz="quarter" idx="12" hasCustomPrompt="1"/>
          </p:nvPr>
        </p:nvSpPr>
        <p:spPr>
          <a:xfrm>
            <a:off x="1045066" y="2491953"/>
            <a:ext cx="6059046" cy="2665239"/>
          </a:xfrm>
          <a:prstGeom prst="rect">
            <a:avLst/>
          </a:prstGeom>
        </p:spPr>
        <p:txBody>
          <a:bodyPr/>
          <a:lstStyle>
            <a:lvl1pPr marL="0" indent="0">
              <a:spcAft>
                <a:spcPts val="1200"/>
              </a:spcAft>
              <a:buFontTx/>
              <a:buNone/>
              <a:defRPr lang="sv-SE" sz="2200" smtClean="0">
                <a:solidFill>
                  <a:schemeClr val="bg1"/>
                </a:solidFill>
                <a:effectLst/>
              </a:defRPr>
            </a:lvl1pPr>
            <a:lvl2pPr marL="457200" indent="0">
              <a:buFontTx/>
              <a:buNone/>
              <a:defRPr sz="2200">
                <a:solidFill>
                  <a:schemeClr val="bg1"/>
                </a:solidFill>
              </a:defRPr>
            </a:lvl2pPr>
            <a:lvl3pPr marL="914400" indent="0">
              <a:buFontTx/>
              <a:buNone/>
              <a:defRPr sz="2200">
                <a:solidFill>
                  <a:schemeClr val="bg1"/>
                </a:solidFill>
              </a:defRPr>
            </a:lvl3pPr>
            <a:lvl4pPr marL="1371600" indent="0">
              <a:buFontTx/>
              <a:buNone/>
              <a:defRPr sz="2200">
                <a:solidFill>
                  <a:schemeClr val="bg1"/>
                </a:solidFill>
              </a:defRPr>
            </a:lvl4pPr>
            <a:lvl5pPr marL="1828800" indent="0">
              <a:buFontTx/>
              <a:buNone/>
              <a:defRPr sz="2200">
                <a:solidFill>
                  <a:schemeClr val="bg1"/>
                </a:solidFill>
              </a:defRPr>
            </a:lvl5pPr>
          </a:lstStyle>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quiae</a:t>
            </a:r>
            <a:r>
              <a:rPr lang="sv-SE">
                <a:effectLst/>
                <a:latin typeface="Helvetica LT Std" pitchFamily="2" charset="0"/>
              </a:rPr>
              <a:t> </a:t>
            </a:r>
            <a:r>
              <a:rPr lang="sv-SE" err="1">
                <a:effectLst/>
                <a:latin typeface="Helvetica LT Std" pitchFamily="2" charset="0"/>
              </a:rPr>
              <a:t>dolor</a:t>
            </a:r>
            <a:r>
              <a:rPr lang="sv-SE">
                <a:effectLst/>
                <a:latin typeface="Helvetica LT Std" pitchFamily="2" charset="0"/>
              </a:rPr>
              <a:t> </a:t>
            </a:r>
            <a:r>
              <a:rPr lang="sv-SE" err="1">
                <a:effectLst/>
                <a:latin typeface="Helvetica LT Std" pitchFamily="2" charset="0"/>
              </a:rPr>
              <a:t>audit</a:t>
            </a:r>
            <a:r>
              <a:rPr lang="sv-SE">
                <a:effectLst/>
                <a:latin typeface="Helvetica LT Std" pitchFamily="2" charset="0"/>
              </a:rPr>
              <a:t> et </a:t>
            </a:r>
            <a:r>
              <a:rPr lang="sv-SE" err="1">
                <a:effectLst/>
                <a:latin typeface="Helvetica LT Std" pitchFamily="2" charset="0"/>
              </a:rPr>
              <a:t>voluptus</a:t>
            </a:r>
            <a:r>
              <a:rPr lang="sv-SE">
                <a:effectLst/>
                <a:latin typeface="Helvetica LT Std" pitchFamily="2" charset="0"/>
              </a:rPr>
              <a:t> </a:t>
            </a:r>
            <a:r>
              <a:rPr lang="sv-SE" err="1">
                <a:effectLst/>
                <a:latin typeface="Helvetica LT Std" pitchFamily="2" charset="0"/>
              </a:rPr>
              <a:t>dustis</a:t>
            </a:r>
            <a:r>
              <a:rPr lang="sv-SE">
                <a:effectLst/>
                <a:latin typeface="Helvetica LT Std" pitchFamily="2" charset="0"/>
              </a:rPr>
              <a:t> </a:t>
            </a:r>
            <a:r>
              <a:rPr lang="sv-SE" err="1">
                <a:effectLst/>
                <a:latin typeface="Helvetica LT Std" pitchFamily="2" charset="0"/>
              </a:rPr>
              <a:t>experum</a:t>
            </a:r>
            <a:r>
              <a:rPr lang="sv-SE">
                <a:effectLst/>
                <a:latin typeface="Helvetica LT Std" pitchFamily="2" charset="0"/>
              </a:rPr>
              <a:t> </a:t>
            </a:r>
            <a:r>
              <a:rPr lang="sv-SE" err="1">
                <a:effectLst/>
                <a:latin typeface="Helvetica LT Std" pitchFamily="2" charset="0"/>
              </a:rPr>
              <a:t>ea</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 </a:t>
            </a:r>
            <a:r>
              <a:rPr lang="sv-SE" err="1">
                <a:effectLst/>
                <a:latin typeface="Helvetica LT Std" pitchFamily="2" charset="0"/>
              </a:rPr>
              <a:t>soluptibus</a:t>
            </a:r>
            <a:r>
              <a:rPr lang="sv-SE">
                <a:effectLst/>
                <a:latin typeface="Helvetica LT Std" pitchFamily="2" charset="0"/>
              </a:rPr>
              <a:t>.</a:t>
            </a:r>
          </a:p>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t>
            </a:r>
            <a:r>
              <a:rPr lang="sv-SE">
                <a:effectLst/>
                <a:latin typeface="Helvetica LT Std" pitchFamily="2" charset="0"/>
              </a:rPr>
              <a:t> </a:t>
            </a:r>
            <a:r>
              <a:rPr lang="sv-SE" err="1">
                <a:effectLst/>
                <a:latin typeface="Helvetica LT Std" pitchFamily="2" charset="0"/>
              </a:rPr>
              <a:t>atem</a:t>
            </a:r>
            <a:r>
              <a:rPr lang="sv-SE">
                <a:effectLst/>
                <a:latin typeface="Helvetica LT Std" pitchFamily="2" charset="0"/>
              </a:rPr>
              <a:t> </a:t>
            </a:r>
            <a:r>
              <a:rPr lang="sv-SE" err="1">
                <a:effectLst/>
                <a:latin typeface="Helvetica LT Std" pitchFamily="2" charset="0"/>
              </a:rPr>
              <a:t>quodi</a:t>
            </a:r>
            <a:r>
              <a:rPr lang="sv-SE">
                <a:effectLst/>
                <a:latin typeface="Helvetica LT Std" pitchFamily="2" charset="0"/>
              </a:rPr>
              <a:t> as </a:t>
            </a:r>
            <a:r>
              <a:rPr lang="sv-SE" err="1">
                <a:effectLst/>
                <a:latin typeface="Helvetica LT Std" pitchFamily="2" charset="0"/>
              </a:rPr>
              <a:t>seque</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eptatque</a:t>
            </a:r>
            <a:r>
              <a:rPr lang="sv-SE">
                <a:effectLst/>
                <a:latin typeface="Helvetica LT Std" pitchFamily="2" charset="0"/>
              </a:rPr>
              <a:t> et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a:t>
            </a:r>
          </a:p>
        </p:txBody>
      </p:sp>
    </p:spTree>
    <p:extLst>
      <p:ext uri="{BB962C8B-B14F-4D97-AF65-F5344CB8AC3E}">
        <p14:creationId xmlns:p14="http://schemas.microsoft.com/office/powerpoint/2010/main" val="30922802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t text mönster ljusblå">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F21D805-3FD6-AC4D-ABB8-947BBF3B8F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B1246DF2-C2CB-B14A-A1A6-3F6592D7CA70}"/>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6" name="Platshållare för text 2">
            <a:extLst>
              <a:ext uri="{FF2B5EF4-FFF2-40B4-BE49-F238E27FC236}">
                <a16:creationId xmlns:a16="http://schemas.microsoft.com/office/drawing/2014/main" id="{ECD890D9-1742-FD49-B577-51B3A5F685A1}"/>
              </a:ext>
            </a:extLst>
          </p:cNvPr>
          <p:cNvSpPr>
            <a:spLocks noGrp="1"/>
          </p:cNvSpPr>
          <p:nvPr>
            <p:ph type="body" sz="quarter" idx="12" hasCustomPrompt="1"/>
          </p:nvPr>
        </p:nvSpPr>
        <p:spPr>
          <a:xfrm>
            <a:off x="1045066" y="2491953"/>
            <a:ext cx="6059046" cy="2665239"/>
          </a:xfrm>
          <a:prstGeom prst="rect">
            <a:avLst/>
          </a:prstGeom>
        </p:spPr>
        <p:txBody>
          <a:bodyPr/>
          <a:lstStyle>
            <a:lvl1pPr marL="0" indent="0">
              <a:spcAft>
                <a:spcPts val="1200"/>
              </a:spcAft>
              <a:buFontTx/>
              <a:buNone/>
              <a:defRPr lang="sv-SE" sz="2200" smtClean="0">
                <a:solidFill>
                  <a:schemeClr val="bg1"/>
                </a:solidFill>
                <a:effectLst/>
              </a:defRPr>
            </a:lvl1pPr>
            <a:lvl2pPr marL="457200" indent="0">
              <a:buFontTx/>
              <a:buNone/>
              <a:defRPr sz="2200">
                <a:solidFill>
                  <a:schemeClr val="bg1"/>
                </a:solidFill>
              </a:defRPr>
            </a:lvl2pPr>
            <a:lvl3pPr marL="914400" indent="0">
              <a:buFontTx/>
              <a:buNone/>
              <a:defRPr sz="2200">
                <a:solidFill>
                  <a:schemeClr val="bg1"/>
                </a:solidFill>
              </a:defRPr>
            </a:lvl3pPr>
            <a:lvl4pPr marL="1371600" indent="0">
              <a:buFontTx/>
              <a:buNone/>
              <a:defRPr sz="2200">
                <a:solidFill>
                  <a:schemeClr val="bg1"/>
                </a:solidFill>
              </a:defRPr>
            </a:lvl4pPr>
            <a:lvl5pPr marL="1828800" indent="0">
              <a:buFontTx/>
              <a:buNone/>
              <a:defRPr sz="2200">
                <a:solidFill>
                  <a:schemeClr val="bg1"/>
                </a:solidFill>
              </a:defRPr>
            </a:lvl5pPr>
          </a:lstStyle>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quiae</a:t>
            </a:r>
            <a:r>
              <a:rPr lang="sv-SE">
                <a:effectLst/>
                <a:latin typeface="Helvetica LT Std" pitchFamily="2" charset="0"/>
              </a:rPr>
              <a:t> </a:t>
            </a:r>
            <a:r>
              <a:rPr lang="sv-SE" err="1">
                <a:effectLst/>
                <a:latin typeface="Helvetica LT Std" pitchFamily="2" charset="0"/>
              </a:rPr>
              <a:t>dolor</a:t>
            </a:r>
            <a:r>
              <a:rPr lang="sv-SE">
                <a:effectLst/>
                <a:latin typeface="Helvetica LT Std" pitchFamily="2" charset="0"/>
              </a:rPr>
              <a:t> </a:t>
            </a:r>
            <a:r>
              <a:rPr lang="sv-SE" err="1">
                <a:effectLst/>
                <a:latin typeface="Helvetica LT Std" pitchFamily="2" charset="0"/>
              </a:rPr>
              <a:t>audit</a:t>
            </a:r>
            <a:r>
              <a:rPr lang="sv-SE">
                <a:effectLst/>
                <a:latin typeface="Helvetica LT Std" pitchFamily="2" charset="0"/>
              </a:rPr>
              <a:t> et </a:t>
            </a:r>
            <a:r>
              <a:rPr lang="sv-SE" err="1">
                <a:effectLst/>
                <a:latin typeface="Helvetica LT Std" pitchFamily="2" charset="0"/>
              </a:rPr>
              <a:t>voluptus</a:t>
            </a:r>
            <a:r>
              <a:rPr lang="sv-SE">
                <a:effectLst/>
                <a:latin typeface="Helvetica LT Std" pitchFamily="2" charset="0"/>
              </a:rPr>
              <a:t> </a:t>
            </a:r>
            <a:r>
              <a:rPr lang="sv-SE" err="1">
                <a:effectLst/>
                <a:latin typeface="Helvetica LT Std" pitchFamily="2" charset="0"/>
              </a:rPr>
              <a:t>dustis</a:t>
            </a:r>
            <a:r>
              <a:rPr lang="sv-SE">
                <a:effectLst/>
                <a:latin typeface="Helvetica LT Std" pitchFamily="2" charset="0"/>
              </a:rPr>
              <a:t> </a:t>
            </a:r>
            <a:r>
              <a:rPr lang="sv-SE" err="1">
                <a:effectLst/>
                <a:latin typeface="Helvetica LT Std" pitchFamily="2" charset="0"/>
              </a:rPr>
              <a:t>experum</a:t>
            </a:r>
            <a:r>
              <a:rPr lang="sv-SE">
                <a:effectLst/>
                <a:latin typeface="Helvetica LT Std" pitchFamily="2" charset="0"/>
              </a:rPr>
              <a:t> </a:t>
            </a:r>
            <a:r>
              <a:rPr lang="sv-SE" err="1">
                <a:effectLst/>
                <a:latin typeface="Helvetica LT Std" pitchFamily="2" charset="0"/>
              </a:rPr>
              <a:t>ea</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 </a:t>
            </a:r>
            <a:r>
              <a:rPr lang="sv-SE" err="1">
                <a:effectLst/>
                <a:latin typeface="Helvetica LT Std" pitchFamily="2" charset="0"/>
              </a:rPr>
              <a:t>soluptibus</a:t>
            </a:r>
            <a:r>
              <a:rPr lang="sv-SE">
                <a:effectLst/>
                <a:latin typeface="Helvetica LT Std" pitchFamily="2" charset="0"/>
              </a:rPr>
              <a:t>.</a:t>
            </a:r>
          </a:p>
          <a:p>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t>
            </a:r>
            <a:r>
              <a:rPr lang="sv-SE">
                <a:effectLst/>
                <a:latin typeface="Helvetica LT Std" pitchFamily="2" charset="0"/>
              </a:rPr>
              <a:t> </a:t>
            </a:r>
            <a:r>
              <a:rPr lang="sv-SE" err="1">
                <a:effectLst/>
                <a:latin typeface="Helvetica LT Std" pitchFamily="2" charset="0"/>
              </a:rPr>
              <a:t>atem</a:t>
            </a:r>
            <a:r>
              <a:rPr lang="sv-SE">
                <a:effectLst/>
                <a:latin typeface="Helvetica LT Std" pitchFamily="2" charset="0"/>
              </a:rPr>
              <a:t> </a:t>
            </a:r>
            <a:r>
              <a:rPr lang="sv-SE" err="1">
                <a:effectLst/>
                <a:latin typeface="Helvetica LT Std" pitchFamily="2" charset="0"/>
              </a:rPr>
              <a:t>quodi</a:t>
            </a:r>
            <a:r>
              <a:rPr lang="sv-SE">
                <a:effectLst/>
                <a:latin typeface="Helvetica LT Std" pitchFamily="2" charset="0"/>
              </a:rPr>
              <a:t> as </a:t>
            </a:r>
            <a:r>
              <a:rPr lang="sv-SE" err="1">
                <a:effectLst/>
                <a:latin typeface="Helvetica LT Std" pitchFamily="2" charset="0"/>
              </a:rPr>
              <a:t>seque</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eptatque</a:t>
            </a:r>
            <a:r>
              <a:rPr lang="sv-SE">
                <a:effectLst/>
                <a:latin typeface="Helvetica LT Std" pitchFamily="2" charset="0"/>
              </a:rPr>
              <a:t> et </a:t>
            </a:r>
            <a:r>
              <a:rPr lang="sv-SE" err="1">
                <a:effectLst/>
                <a:latin typeface="Helvetica LT Std" pitchFamily="2" charset="0"/>
              </a:rPr>
              <a:t>ditem</a:t>
            </a:r>
            <a:r>
              <a:rPr lang="sv-SE">
                <a:effectLst/>
                <a:latin typeface="Helvetica LT Std" pitchFamily="2" charset="0"/>
              </a:rPr>
              <a:t> </a:t>
            </a:r>
            <a:r>
              <a:rPr lang="sv-SE" err="1">
                <a:effectLst/>
                <a:latin typeface="Helvetica LT Std" pitchFamily="2" charset="0"/>
              </a:rPr>
              <a:t>qui</a:t>
            </a:r>
            <a:r>
              <a:rPr lang="sv-SE">
                <a:effectLst/>
                <a:latin typeface="Helvetica LT Std" pitchFamily="2" charset="0"/>
              </a:rPr>
              <a:t> </a:t>
            </a:r>
            <a:r>
              <a:rPr lang="sv-SE" err="1">
                <a:effectLst/>
                <a:latin typeface="Helvetica LT Std" pitchFamily="2" charset="0"/>
              </a:rPr>
              <a:t>ipisqua</a:t>
            </a:r>
            <a:r>
              <a:rPr lang="sv-SE">
                <a:effectLst/>
                <a:latin typeface="Helvetica LT Std" pitchFamily="2" charset="0"/>
              </a:rPr>
              <a:t> </a:t>
            </a:r>
            <a:r>
              <a:rPr lang="sv-SE" err="1">
                <a:effectLst/>
                <a:latin typeface="Helvetica LT Std" pitchFamily="2" charset="0"/>
              </a:rPr>
              <a:t>fugiassi</a:t>
            </a:r>
            <a:r>
              <a:rPr lang="sv-SE">
                <a:effectLst/>
                <a:latin typeface="Helvetica LT Std" pitchFamily="2" charset="0"/>
              </a:rPr>
              <a:t>.</a:t>
            </a:r>
          </a:p>
        </p:txBody>
      </p:sp>
    </p:spTree>
    <p:extLst>
      <p:ext uri="{BB962C8B-B14F-4D97-AF65-F5344CB8AC3E}">
        <p14:creationId xmlns:p14="http://schemas.microsoft.com/office/powerpoint/2010/main" val="25194226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mönsterdel blå">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D1BBCAA-6BD3-2344-AA10-4CC91E124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ubrik 1">
            <a:extLst>
              <a:ext uri="{FF2B5EF4-FFF2-40B4-BE49-F238E27FC236}">
                <a16:creationId xmlns:a16="http://schemas.microsoft.com/office/drawing/2014/main" id="{0923E159-0813-004F-8EC3-5D946AE68989}"/>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a:solidFill>
                  <a:schemeClr val="bg1"/>
                </a:solidFill>
                <a:latin typeface="Helvetica LT Std" pitchFamily="2" charset="0"/>
              </a:rPr>
              <a:t>Kontakt</a:t>
            </a:r>
            <a:br>
              <a:rPr lang="sv-SE" sz="1200" b="0" kern="0" baseline="0">
                <a:solidFill>
                  <a:schemeClr val="bg1"/>
                </a:solidFill>
                <a:latin typeface="Helvetica LT Std" pitchFamily="2" charset="0"/>
              </a:rPr>
            </a:br>
            <a:r>
              <a:rPr lang="sv-SE" sz="1200" b="0" kern="0" baseline="0">
                <a:solidFill>
                  <a:schemeClr val="bg1"/>
                </a:solidFill>
                <a:latin typeface="Helvetica LT Std" pitchFamily="2" charset="0"/>
              </a:rPr>
              <a:t>Namn Efternamn, titel </a:t>
            </a:r>
          </a:p>
          <a:p>
            <a:pPr>
              <a:lnSpc>
                <a:spcPts val="1880"/>
              </a:lnSpc>
            </a:pPr>
            <a:r>
              <a:rPr lang="sv-SE" sz="1200" b="0" kern="0" baseline="0">
                <a:solidFill>
                  <a:schemeClr val="bg1"/>
                </a:solidFill>
                <a:latin typeface="Helvetica LT Std" pitchFamily="2" charset="0"/>
              </a:rPr>
              <a:t>Förvaltning</a:t>
            </a:r>
          </a:p>
        </p:txBody>
      </p:sp>
      <p:sp>
        <p:nvSpPr>
          <p:cNvPr id="14" name="Platshållare för text 13">
            <a:extLst>
              <a:ext uri="{FF2B5EF4-FFF2-40B4-BE49-F238E27FC236}">
                <a16:creationId xmlns:a16="http://schemas.microsoft.com/office/drawing/2014/main" id="{D8AE014C-5D11-AA4B-9B5A-E10B97601B64}"/>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16" name="Platshållare för text 15">
            <a:extLst>
              <a:ext uri="{FF2B5EF4-FFF2-40B4-BE49-F238E27FC236}">
                <a16:creationId xmlns:a16="http://schemas.microsoft.com/office/drawing/2014/main" id="{DB7CF14D-D680-3F46-BDF1-EE9D98B557B7}"/>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r>
              <a:rPr lang="sv-SE" sz="2200" b="0" i="0" kern="1200" baseline="0">
                <a:solidFill>
                  <a:schemeClr val="tx2"/>
                </a:solidFill>
                <a:effectLst/>
                <a:latin typeface="Helvetica LT Std" pitchFamily="2" charset="0"/>
                <a:ea typeface="+mj-ea"/>
                <a:cs typeface="+mj-cs"/>
              </a:rPr>
              <a:t>.</a:t>
            </a:r>
          </a:p>
        </p:txBody>
      </p:sp>
    </p:spTree>
    <p:extLst>
      <p:ext uri="{BB962C8B-B14F-4D97-AF65-F5344CB8AC3E}">
        <p14:creationId xmlns:p14="http://schemas.microsoft.com/office/powerpoint/2010/main" val="2995127256"/>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mönsterdel orang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FC46956-0FE9-0648-B082-8925CB4AAF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D8AE014C-5D11-AA4B-9B5A-E10B97601B64}"/>
              </a:ext>
            </a:extLst>
          </p:cNvPr>
          <p:cNvSpPr>
            <a:spLocks noGrp="1"/>
          </p:cNvSpPr>
          <p:nvPr>
            <p:ph type="body" sz="quarter" idx="10" hasCustomPrompt="1"/>
          </p:nvPr>
        </p:nvSpPr>
        <p:spPr>
          <a:xfrm>
            <a:off x="1045066" y="1556793"/>
            <a:ext cx="6563101"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5" name="Platshållare för text 15">
            <a:extLst>
              <a:ext uri="{FF2B5EF4-FFF2-40B4-BE49-F238E27FC236}">
                <a16:creationId xmlns:a16="http://schemas.microsoft.com/office/drawing/2014/main" id="{D7A9FF44-4E7B-434A-A875-555F7FE83E72}"/>
              </a:ext>
            </a:extLst>
          </p:cNvPr>
          <p:cNvSpPr>
            <a:spLocks noGrp="1"/>
          </p:cNvSpPr>
          <p:nvPr>
            <p:ph type="body" sz="quarter" idx="11" hasCustomPrompt="1"/>
          </p:nvPr>
        </p:nvSpPr>
        <p:spPr>
          <a:xfrm>
            <a:off x="1045067" y="2486437"/>
            <a:ext cx="5699005" cy="2592387"/>
          </a:xfrm>
          <a:prstGeom prst="rect">
            <a:avLst/>
          </a:prstGeom>
        </p:spPr>
        <p:txBody>
          <a:bodyPr/>
          <a:lstStyle>
            <a:lvl1pPr marL="0" indent="0">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r>
              <a:rPr lang="sv-SE" sz="2200" b="0" i="0" kern="1200" baseline="0">
                <a:solidFill>
                  <a:schemeClr val="tx2"/>
                </a:solidFill>
                <a:effectLst/>
                <a:latin typeface="Helvetica LT Std" pitchFamily="2" charset="0"/>
                <a:ea typeface="+mj-ea"/>
                <a:cs typeface="+mj-cs"/>
              </a:rPr>
              <a:t>.</a:t>
            </a:r>
          </a:p>
        </p:txBody>
      </p:sp>
    </p:spTree>
    <p:extLst>
      <p:ext uri="{BB962C8B-B14F-4D97-AF65-F5344CB8AC3E}">
        <p14:creationId xmlns:p14="http://schemas.microsoft.com/office/powerpoint/2010/main" val="1463111199"/>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ffror mönster ljus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BF31BA70-ED69-9640-89E2-FC9AAAED70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Platshållare för text 13">
            <a:extLst>
              <a:ext uri="{FF2B5EF4-FFF2-40B4-BE49-F238E27FC236}">
                <a16:creationId xmlns:a16="http://schemas.microsoft.com/office/drawing/2014/main" id="{9F1799FF-16DD-DC4E-89E2-18474DA751B2}"/>
              </a:ext>
            </a:extLst>
          </p:cNvPr>
          <p:cNvSpPr>
            <a:spLocks noGrp="1"/>
          </p:cNvSpPr>
          <p:nvPr>
            <p:ph type="body" sz="quarter" idx="10" hasCustomPrompt="1"/>
          </p:nvPr>
        </p:nvSpPr>
        <p:spPr>
          <a:xfrm>
            <a:off x="1127125"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1</a:t>
            </a:r>
          </a:p>
        </p:txBody>
      </p:sp>
      <p:sp>
        <p:nvSpPr>
          <p:cNvPr id="8" name="Platshållare för text 7">
            <a:extLst>
              <a:ext uri="{FF2B5EF4-FFF2-40B4-BE49-F238E27FC236}">
                <a16:creationId xmlns:a16="http://schemas.microsoft.com/office/drawing/2014/main" id="{787AB806-A1B2-3248-B605-4BE6FE24B539}"/>
              </a:ext>
            </a:extLst>
          </p:cNvPr>
          <p:cNvSpPr>
            <a:spLocks noGrp="1"/>
          </p:cNvSpPr>
          <p:nvPr>
            <p:ph type="body" sz="quarter" idx="11" hasCustomPrompt="1"/>
          </p:nvPr>
        </p:nvSpPr>
        <p:spPr>
          <a:xfrm>
            <a:off x="1127449"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13" name="Platshållare för text 13">
            <a:extLst>
              <a:ext uri="{FF2B5EF4-FFF2-40B4-BE49-F238E27FC236}">
                <a16:creationId xmlns:a16="http://schemas.microsoft.com/office/drawing/2014/main" id="{3DDEAE54-5988-9547-8E3E-2A1C95324ADB}"/>
              </a:ext>
            </a:extLst>
          </p:cNvPr>
          <p:cNvSpPr>
            <a:spLocks noGrp="1"/>
          </p:cNvSpPr>
          <p:nvPr>
            <p:ph type="body" sz="quarter" idx="12" hasCustomPrompt="1"/>
          </p:nvPr>
        </p:nvSpPr>
        <p:spPr>
          <a:xfrm>
            <a:off x="373179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2</a:t>
            </a:r>
          </a:p>
        </p:txBody>
      </p:sp>
      <p:sp>
        <p:nvSpPr>
          <p:cNvPr id="17" name="Platshållare för text 13">
            <a:extLst>
              <a:ext uri="{FF2B5EF4-FFF2-40B4-BE49-F238E27FC236}">
                <a16:creationId xmlns:a16="http://schemas.microsoft.com/office/drawing/2014/main" id="{CD9D9C24-5D0C-DE41-9418-1518D4E67426}"/>
              </a:ext>
            </a:extLst>
          </p:cNvPr>
          <p:cNvSpPr>
            <a:spLocks noGrp="1"/>
          </p:cNvSpPr>
          <p:nvPr>
            <p:ph type="body" sz="quarter" idx="14" hasCustomPrompt="1"/>
          </p:nvPr>
        </p:nvSpPr>
        <p:spPr>
          <a:xfrm>
            <a:off x="6312024"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3</a:t>
            </a:r>
          </a:p>
        </p:txBody>
      </p:sp>
      <p:sp>
        <p:nvSpPr>
          <p:cNvPr id="19" name="Platshållare för text 13">
            <a:extLst>
              <a:ext uri="{FF2B5EF4-FFF2-40B4-BE49-F238E27FC236}">
                <a16:creationId xmlns:a16="http://schemas.microsoft.com/office/drawing/2014/main" id="{03A9A016-DB19-6049-9ED8-2A391832993E}"/>
              </a:ext>
            </a:extLst>
          </p:cNvPr>
          <p:cNvSpPr>
            <a:spLocks noGrp="1"/>
          </p:cNvSpPr>
          <p:nvPr>
            <p:ph type="body" sz="quarter" idx="16" hasCustomPrompt="1"/>
          </p:nvPr>
        </p:nvSpPr>
        <p:spPr>
          <a:xfrm>
            <a:off x="890431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4</a:t>
            </a:r>
          </a:p>
        </p:txBody>
      </p:sp>
      <p:sp>
        <p:nvSpPr>
          <p:cNvPr id="21" name="Platshållare för text 7">
            <a:extLst>
              <a:ext uri="{FF2B5EF4-FFF2-40B4-BE49-F238E27FC236}">
                <a16:creationId xmlns:a16="http://schemas.microsoft.com/office/drawing/2014/main" id="{73EA9E9D-702D-4E4D-996D-725F83B56CB3}"/>
              </a:ext>
            </a:extLst>
          </p:cNvPr>
          <p:cNvSpPr>
            <a:spLocks noGrp="1"/>
          </p:cNvSpPr>
          <p:nvPr>
            <p:ph type="body" sz="quarter" idx="17" hasCustomPrompt="1"/>
          </p:nvPr>
        </p:nvSpPr>
        <p:spPr>
          <a:xfrm>
            <a:off x="3719736"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
        <p:nvSpPr>
          <p:cNvPr id="22" name="Platshållare för text 7">
            <a:extLst>
              <a:ext uri="{FF2B5EF4-FFF2-40B4-BE49-F238E27FC236}">
                <a16:creationId xmlns:a16="http://schemas.microsoft.com/office/drawing/2014/main" id="{0B50E2C8-25E1-ED44-9F0E-972B0047318E}"/>
              </a:ext>
            </a:extLst>
          </p:cNvPr>
          <p:cNvSpPr>
            <a:spLocks noGrp="1"/>
          </p:cNvSpPr>
          <p:nvPr>
            <p:ph type="body" sz="quarter" idx="18" hasCustomPrompt="1"/>
          </p:nvPr>
        </p:nvSpPr>
        <p:spPr>
          <a:xfrm>
            <a:off x="6312025"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23" name="Platshållare för text 7">
            <a:extLst>
              <a:ext uri="{FF2B5EF4-FFF2-40B4-BE49-F238E27FC236}">
                <a16:creationId xmlns:a16="http://schemas.microsoft.com/office/drawing/2014/main" id="{BE81E1AA-6243-2D47-B125-CF360D6FC135}"/>
              </a:ext>
            </a:extLst>
          </p:cNvPr>
          <p:cNvSpPr>
            <a:spLocks noGrp="1"/>
          </p:cNvSpPr>
          <p:nvPr>
            <p:ph type="body" sz="quarter" idx="19" hasCustomPrompt="1"/>
          </p:nvPr>
        </p:nvSpPr>
        <p:spPr>
          <a:xfrm>
            <a:off x="8976320"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Tree>
    <p:extLst>
      <p:ext uri="{BB962C8B-B14F-4D97-AF65-F5344CB8AC3E}">
        <p14:creationId xmlns:p14="http://schemas.microsoft.com/office/powerpoint/2010/main" val="1442270657"/>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ffror mönster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7CE7830A-6725-7747-8E26-2F3F0A62FB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47D89854-88B2-2F4B-8B3D-2441B8CA1D4E}"/>
              </a:ext>
            </a:extLst>
          </p:cNvPr>
          <p:cNvSpPr>
            <a:spLocks noGrp="1"/>
          </p:cNvSpPr>
          <p:nvPr>
            <p:ph type="body" sz="quarter" idx="10" hasCustomPrompt="1"/>
          </p:nvPr>
        </p:nvSpPr>
        <p:spPr>
          <a:xfrm>
            <a:off x="1127125"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1</a:t>
            </a:r>
          </a:p>
        </p:txBody>
      </p:sp>
      <p:sp>
        <p:nvSpPr>
          <p:cNvPr id="15" name="Platshållare för text 7">
            <a:extLst>
              <a:ext uri="{FF2B5EF4-FFF2-40B4-BE49-F238E27FC236}">
                <a16:creationId xmlns:a16="http://schemas.microsoft.com/office/drawing/2014/main" id="{6A74285A-652A-3543-9FB9-5E302CBD81C6}"/>
              </a:ext>
            </a:extLst>
          </p:cNvPr>
          <p:cNvSpPr>
            <a:spLocks noGrp="1"/>
          </p:cNvSpPr>
          <p:nvPr>
            <p:ph type="body" sz="quarter" idx="11" hasCustomPrompt="1"/>
          </p:nvPr>
        </p:nvSpPr>
        <p:spPr>
          <a:xfrm>
            <a:off x="1127449"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16" name="Platshållare för text 13">
            <a:extLst>
              <a:ext uri="{FF2B5EF4-FFF2-40B4-BE49-F238E27FC236}">
                <a16:creationId xmlns:a16="http://schemas.microsoft.com/office/drawing/2014/main" id="{EE847340-9E44-844A-AC51-ACA8AFD6804F}"/>
              </a:ext>
            </a:extLst>
          </p:cNvPr>
          <p:cNvSpPr>
            <a:spLocks noGrp="1"/>
          </p:cNvSpPr>
          <p:nvPr>
            <p:ph type="body" sz="quarter" idx="12" hasCustomPrompt="1"/>
          </p:nvPr>
        </p:nvSpPr>
        <p:spPr>
          <a:xfrm>
            <a:off x="373179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2</a:t>
            </a:r>
          </a:p>
        </p:txBody>
      </p:sp>
      <p:sp>
        <p:nvSpPr>
          <p:cNvPr id="17" name="Platshållare för text 13">
            <a:extLst>
              <a:ext uri="{FF2B5EF4-FFF2-40B4-BE49-F238E27FC236}">
                <a16:creationId xmlns:a16="http://schemas.microsoft.com/office/drawing/2014/main" id="{716977C5-9F8C-F743-B88F-921739829E07}"/>
              </a:ext>
            </a:extLst>
          </p:cNvPr>
          <p:cNvSpPr>
            <a:spLocks noGrp="1"/>
          </p:cNvSpPr>
          <p:nvPr>
            <p:ph type="body" sz="quarter" idx="14" hasCustomPrompt="1"/>
          </p:nvPr>
        </p:nvSpPr>
        <p:spPr>
          <a:xfrm>
            <a:off x="6312024"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3</a:t>
            </a:r>
          </a:p>
        </p:txBody>
      </p:sp>
      <p:sp>
        <p:nvSpPr>
          <p:cNvPr id="18" name="Platshållare för text 13">
            <a:extLst>
              <a:ext uri="{FF2B5EF4-FFF2-40B4-BE49-F238E27FC236}">
                <a16:creationId xmlns:a16="http://schemas.microsoft.com/office/drawing/2014/main" id="{4DDFDE0C-FFA4-9347-A955-1925745E9D51}"/>
              </a:ext>
            </a:extLst>
          </p:cNvPr>
          <p:cNvSpPr>
            <a:spLocks noGrp="1"/>
          </p:cNvSpPr>
          <p:nvPr>
            <p:ph type="body" sz="quarter" idx="16" hasCustomPrompt="1"/>
          </p:nvPr>
        </p:nvSpPr>
        <p:spPr>
          <a:xfrm>
            <a:off x="8904312" y="1772816"/>
            <a:ext cx="1872208" cy="1944216"/>
          </a:xfrm>
          <a:prstGeom prst="rect">
            <a:avLst/>
          </a:prstGeom>
        </p:spPr>
        <p:txBody>
          <a:bodyPr/>
          <a:lstStyle>
            <a:lvl1pPr marL="0" indent="0" algn="ctr">
              <a:spcBef>
                <a:spcPts val="0"/>
              </a:spcBef>
              <a:buFontTx/>
              <a:buNone/>
              <a:defRPr sz="12200" b="1" i="0" baseline="0">
                <a:solidFill>
                  <a:schemeClr val="accent1"/>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4</a:t>
            </a:r>
          </a:p>
        </p:txBody>
      </p:sp>
      <p:sp>
        <p:nvSpPr>
          <p:cNvPr id="19" name="Platshållare för text 7">
            <a:extLst>
              <a:ext uri="{FF2B5EF4-FFF2-40B4-BE49-F238E27FC236}">
                <a16:creationId xmlns:a16="http://schemas.microsoft.com/office/drawing/2014/main" id="{7D2645D9-8985-7846-916E-0FF395B8207F}"/>
              </a:ext>
            </a:extLst>
          </p:cNvPr>
          <p:cNvSpPr>
            <a:spLocks noGrp="1"/>
          </p:cNvSpPr>
          <p:nvPr>
            <p:ph type="body" sz="quarter" idx="17" hasCustomPrompt="1"/>
          </p:nvPr>
        </p:nvSpPr>
        <p:spPr>
          <a:xfrm>
            <a:off x="3719736"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
        <p:nvSpPr>
          <p:cNvPr id="20" name="Platshållare för text 7">
            <a:extLst>
              <a:ext uri="{FF2B5EF4-FFF2-40B4-BE49-F238E27FC236}">
                <a16:creationId xmlns:a16="http://schemas.microsoft.com/office/drawing/2014/main" id="{4D0BDE89-6886-354E-BF2B-8CF4B45F9F4D}"/>
              </a:ext>
            </a:extLst>
          </p:cNvPr>
          <p:cNvSpPr>
            <a:spLocks noGrp="1"/>
          </p:cNvSpPr>
          <p:nvPr>
            <p:ph type="body" sz="quarter" idx="18" hasCustomPrompt="1"/>
          </p:nvPr>
        </p:nvSpPr>
        <p:spPr>
          <a:xfrm>
            <a:off x="6312025"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
        <p:nvSpPr>
          <p:cNvPr id="21" name="Platshållare för text 7">
            <a:extLst>
              <a:ext uri="{FF2B5EF4-FFF2-40B4-BE49-F238E27FC236}">
                <a16:creationId xmlns:a16="http://schemas.microsoft.com/office/drawing/2014/main" id="{26540A6E-B7A4-6543-BF3B-962D0D7D3A14}"/>
              </a:ext>
            </a:extLst>
          </p:cNvPr>
          <p:cNvSpPr>
            <a:spLocks noGrp="1"/>
          </p:cNvSpPr>
          <p:nvPr>
            <p:ph type="body" sz="quarter" idx="19" hasCustomPrompt="1"/>
          </p:nvPr>
        </p:nvSpPr>
        <p:spPr>
          <a:xfrm>
            <a:off x="8976320" y="3645024"/>
            <a:ext cx="2304255" cy="1223565"/>
          </a:xfrm>
          <a:prstGeom prst="rect">
            <a:avLst/>
          </a:prstGeom>
        </p:spPr>
        <p:txBody>
          <a:bodyPr/>
          <a:lstStyle>
            <a:lvl1pPr marL="0" indent="0">
              <a:buFontTx/>
              <a:buNone/>
              <a:defRPr lang="sv-SE" sz="1500" baseline="0" smtClean="0">
                <a:effectLst/>
              </a:defRPr>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a:t>
            </a:r>
            <a:r>
              <a:rPr lang="sv-SE" err="1">
                <a:effectLst/>
                <a:latin typeface="Helvetica LT Std" pitchFamily="2" charset="0"/>
              </a:rPr>
              <a:t>turma</a:t>
            </a:r>
            <a:br>
              <a:rPr lang="sv-SE">
                <a:effectLst/>
                <a:latin typeface="Helvetica LT Std" pitchFamily="2" charset="0"/>
              </a:rPr>
            </a:b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molum</a:t>
            </a:r>
            <a:r>
              <a:rPr lang="sv-SE">
                <a:effectLst/>
                <a:latin typeface="Helvetica LT Std" pitchFamily="2" charset="0"/>
              </a:rPr>
              <a:t> </a:t>
            </a:r>
            <a:r>
              <a:rPr lang="sv-SE" err="1">
                <a:effectLst/>
                <a:latin typeface="Helvetica LT Std" pitchFamily="2" charset="0"/>
              </a:rPr>
              <a:t>tem</a:t>
            </a:r>
            <a:r>
              <a:rPr lang="sv-SE">
                <a:effectLst/>
                <a:latin typeface="Helvetica LT Std" pitchFamily="2" charset="0"/>
              </a:rPr>
              <a:t> </a:t>
            </a:r>
            <a:r>
              <a:rPr lang="sv-SE" err="1">
                <a:effectLst/>
                <a:latin typeface="Helvetica LT Std" pitchFamily="2" charset="0"/>
              </a:rPr>
              <a:t>quas</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re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a:t>
            </a:r>
          </a:p>
        </p:txBody>
      </p:sp>
    </p:spTree>
    <p:extLst>
      <p:ext uri="{BB962C8B-B14F-4D97-AF65-F5344CB8AC3E}">
        <p14:creationId xmlns:p14="http://schemas.microsoft.com/office/powerpoint/2010/main" val="165451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grafisk 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49FDB9B-5E1A-6B44-8DE4-A19B577B26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Platshållare för text 22">
            <a:extLst>
              <a:ext uri="{FF2B5EF4-FFF2-40B4-BE49-F238E27FC236}">
                <a16:creationId xmlns:a16="http://schemas.microsoft.com/office/drawing/2014/main" id="{17154852-278A-784E-AA51-301066815E4E}"/>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25" name="Platshållare för text 27">
            <a:extLst>
              <a:ext uri="{FF2B5EF4-FFF2-40B4-BE49-F238E27FC236}">
                <a16:creationId xmlns:a16="http://schemas.microsoft.com/office/drawing/2014/main" id="{EAC7F707-A454-9245-864A-8EF35FC9E82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
        <p:nvSpPr>
          <p:cNvPr id="26" name="Platshållare för text 27">
            <a:extLst>
              <a:ext uri="{FF2B5EF4-FFF2-40B4-BE49-F238E27FC236}">
                <a16:creationId xmlns:a16="http://schemas.microsoft.com/office/drawing/2014/main" id="{7E0FD4A7-71A8-D641-85B4-DB57BA89F1C2}"/>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Tree>
    <p:extLst>
      <p:ext uri="{BB962C8B-B14F-4D97-AF65-F5344CB8AC3E}">
        <p14:creationId xmlns:p14="http://schemas.microsoft.com/office/powerpoint/2010/main" val="1462816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 vit text mönster blå">
    <p:spTree>
      <p:nvGrpSpPr>
        <p:cNvPr id="1" name=""/>
        <p:cNvGrpSpPr/>
        <p:nvPr/>
      </p:nvGrpSpPr>
      <p:grpSpPr>
        <a:xfrm>
          <a:off x="0" y="0"/>
          <a:ext cx="0" cy="0"/>
          <a:chOff x="0" y="0"/>
          <a:chExt cx="0" cy="0"/>
        </a:xfrm>
      </p:grpSpPr>
      <p:pic>
        <p:nvPicPr>
          <p:cNvPr id="4" name="Bildobjekt 3" descr="En bild som visar text, person&#10;&#10;Automatiskt genererad beskrivning">
            <a:extLst>
              <a:ext uri="{FF2B5EF4-FFF2-40B4-BE49-F238E27FC236}">
                <a16:creationId xmlns:a16="http://schemas.microsoft.com/office/drawing/2014/main" id="{019639BD-93AA-E04B-B93C-4EA729C378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AFEC37FE-F85F-214C-B6B9-9A78EE7D5B97}"/>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smtClean="0">
                <a:solidFill>
                  <a:schemeClr val="bg1"/>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18631471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 vit text mönster lju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87B4AC25-20B9-9F4B-90D1-BAF16445FA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AFEC37FE-F85F-214C-B6B9-9A78EE7D5B97}"/>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bg1"/>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34275821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 text ljusblå">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A39DCA0-4E81-D942-949D-3894362C01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2E9203F0-2DDE-9C48-A104-0711E3A48468}"/>
              </a:ext>
            </a:extLst>
          </p:cNvPr>
          <p:cNvSpPr>
            <a:spLocks noGrp="1"/>
          </p:cNvSpPr>
          <p:nvPr>
            <p:ph type="body" sz="quarter" idx="11" hasCustomPrompt="1"/>
          </p:nvPr>
        </p:nvSpPr>
        <p:spPr>
          <a:xfrm>
            <a:off x="1059165" y="1700808"/>
            <a:ext cx="8925267"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accent3"/>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1035932568"/>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3" orient="horz" pos="1616" userDrawn="1">
          <p15:clr>
            <a:srgbClr val="FBAE40"/>
          </p15:clr>
        </p15:guide>
        <p15:guide id="4" orient="horz" pos="134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 text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93970E5-5B6D-8840-875B-35A0461D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2E9203F0-2DDE-9C48-A104-0711E3A48468}"/>
              </a:ext>
            </a:extLst>
          </p:cNvPr>
          <p:cNvSpPr>
            <a:spLocks noGrp="1"/>
          </p:cNvSpPr>
          <p:nvPr>
            <p:ph type="body" sz="quarter" idx="11" hasCustomPrompt="1"/>
          </p:nvPr>
        </p:nvSpPr>
        <p:spPr>
          <a:xfrm>
            <a:off x="1059165" y="1700808"/>
            <a:ext cx="9069283" cy="3573462"/>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lang="sv-SE" b="1" i="0" baseline="0">
                <a:solidFill>
                  <a:schemeClr val="bg2">
                    <a:lumMod val="50000"/>
                  </a:schemeClr>
                </a:solidFill>
                <a:effectLst/>
              </a:defRPr>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sv-SE">
                <a:effectLst/>
                <a:latin typeface="Helvetica LT Std" pitchFamily="2" charset="0"/>
              </a:rPr>
              <a:t>Platshållare för större text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moluqui</a:t>
            </a:r>
            <a:br>
              <a:rPr lang="sv-SE">
                <a:effectLst/>
                <a:latin typeface="Helvetica LT Std" pitchFamily="2" charset="0"/>
              </a:rPr>
            </a:b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br>
              <a:rPr lang="sv-SE">
                <a:effectLst/>
                <a:latin typeface="Helvetica LT Std" pitchFamily="2" charset="0"/>
              </a:rPr>
            </a:b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br>
              <a:rPr lang="sv-SE">
                <a:effectLst/>
                <a:latin typeface="Helvetica LT Std" pitchFamily="2" charset="0"/>
              </a:rPr>
            </a:br>
            <a:br>
              <a:rPr lang="sv-SE">
                <a:effectLst/>
                <a:latin typeface="Helvetica LT Std" pitchFamily="2" charset="0"/>
              </a:rPr>
            </a:b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mosam</a:t>
            </a:r>
            <a:r>
              <a:rPr lang="sv-SE">
                <a:effectLst/>
                <a:latin typeface="Helvetica LT Std" pitchFamily="2" charset="0"/>
              </a:rPr>
              <a:t> </a:t>
            </a:r>
            <a:r>
              <a:rPr lang="sv-SE" err="1">
                <a:effectLst/>
                <a:latin typeface="Helvetica LT Std" pitchFamily="2" charset="0"/>
              </a:rPr>
              <a:t>int</a:t>
            </a:r>
            <a:r>
              <a:rPr lang="sv-SE">
                <a:effectLst/>
                <a:latin typeface="Helvetica LT Std" pitchFamily="2" charset="0"/>
              </a:rPr>
              <a:t> </a:t>
            </a:r>
            <a:r>
              <a:rPr lang="sv-SE" err="1">
                <a:effectLst/>
                <a:latin typeface="Helvetica LT Std" pitchFamily="2" charset="0"/>
              </a:rPr>
              <a:t>moluqui</a:t>
            </a:r>
            <a:r>
              <a:rPr lang="sv-SE">
                <a:effectLst/>
                <a:latin typeface="Helvetica LT Std" pitchFamily="2" charset="0"/>
              </a:rPr>
              <a:t> </a:t>
            </a:r>
            <a:r>
              <a:rPr lang="sv-SE" err="1">
                <a:effectLst/>
                <a:latin typeface="Helvetica LT Std" pitchFamily="2" charset="0"/>
              </a:rPr>
              <a:t>con</a:t>
            </a:r>
            <a:r>
              <a:rPr lang="sv-SE">
                <a:effectLst/>
                <a:latin typeface="Helvetica LT Std" pitchFamily="2" charset="0"/>
              </a:rPr>
              <a:t> </a:t>
            </a:r>
            <a:r>
              <a:rPr lang="sv-SE" err="1">
                <a:effectLst/>
                <a:latin typeface="Helvetica LT Std" pitchFamily="2" charset="0"/>
              </a:rPr>
              <a:t>reris</a:t>
            </a:r>
            <a:r>
              <a:rPr lang="sv-SE">
                <a:effectLst/>
                <a:latin typeface="Helvetica LT Std" pitchFamily="2" charset="0"/>
              </a:rPr>
              <a:t> </a:t>
            </a:r>
            <a:r>
              <a:rPr lang="sv-SE" err="1">
                <a:effectLst/>
                <a:latin typeface="Helvetica LT Std" pitchFamily="2" charset="0"/>
              </a:rPr>
              <a:t>voloria</a:t>
            </a:r>
            <a:r>
              <a:rPr lang="sv-SE">
                <a:effectLst/>
                <a:latin typeface="Helvetica LT Std" pitchFamily="2" charset="0"/>
              </a:rPr>
              <a:t> tur </a:t>
            </a: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br>
              <a:rPr lang="sv-SE">
                <a:effectLst/>
                <a:latin typeface="Helvetica LT Std" pitchFamily="2" charset="0"/>
              </a:rPr>
            </a:br>
            <a:r>
              <a:rPr lang="sv-SE" err="1">
                <a:effectLst/>
                <a:latin typeface="Helvetica LT Std" pitchFamily="2" charset="0"/>
              </a:rPr>
              <a:t>onsequi</a:t>
            </a:r>
            <a:r>
              <a:rPr lang="sv-SE">
                <a:effectLst/>
                <a:latin typeface="Helvetica LT Std" pitchFamily="2" charset="0"/>
              </a:rPr>
              <a:t> </a:t>
            </a:r>
            <a:r>
              <a:rPr lang="sv-SE" err="1">
                <a:effectLst/>
                <a:latin typeface="Helvetica LT Std" pitchFamily="2" charset="0"/>
              </a:rPr>
              <a:t>tempor</a:t>
            </a:r>
            <a:r>
              <a:rPr lang="sv-SE">
                <a:effectLst/>
                <a:latin typeface="Helvetica LT Std" pitchFamily="2" charset="0"/>
              </a:rPr>
              <a:t> </a:t>
            </a:r>
            <a:r>
              <a:rPr lang="sv-SE" err="1">
                <a:effectLst/>
                <a:latin typeface="Helvetica LT Std" pitchFamily="2" charset="0"/>
              </a:rPr>
              <a:t>aut</a:t>
            </a:r>
            <a:r>
              <a:rPr lang="sv-SE">
                <a:effectLst/>
                <a:latin typeface="Helvetica LT Std" pitchFamily="2" charset="0"/>
              </a:rPr>
              <a:t> </a:t>
            </a:r>
            <a:r>
              <a:rPr lang="sv-SE" err="1">
                <a:effectLst/>
                <a:latin typeface="Helvetica LT Std" pitchFamily="2" charset="0"/>
              </a:rPr>
              <a:t>iunt</a:t>
            </a:r>
            <a:r>
              <a:rPr lang="sv-SE">
                <a:effectLst/>
                <a:latin typeface="Helvetica LT Std" pitchFamily="2" charset="0"/>
              </a:rPr>
              <a:t> </a:t>
            </a:r>
            <a:r>
              <a:rPr lang="sv-SE" err="1">
                <a:effectLst/>
                <a:latin typeface="Helvetica LT Std" pitchFamily="2" charset="0"/>
              </a:rPr>
              <a:t>occum</a:t>
            </a:r>
            <a:r>
              <a:rPr lang="sv-SE">
                <a:effectLst/>
                <a:latin typeface="Helvetica LT Std" pitchFamily="2" charset="0"/>
              </a:rPr>
              <a:t>.</a:t>
            </a:r>
          </a:p>
        </p:txBody>
      </p:sp>
    </p:spTree>
    <p:extLst>
      <p:ext uri="{BB962C8B-B14F-4D97-AF65-F5344CB8AC3E}">
        <p14:creationId xmlns:p14="http://schemas.microsoft.com/office/powerpoint/2010/main" val="1291571414"/>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guide id="4" orient="horz" pos="13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lm">
    <p:spTree>
      <p:nvGrpSpPr>
        <p:cNvPr id="1" name=""/>
        <p:cNvGrpSpPr/>
        <p:nvPr/>
      </p:nvGrpSpPr>
      <p:grpSpPr>
        <a:xfrm>
          <a:off x="0" y="0"/>
          <a:ext cx="0" cy="0"/>
          <a:chOff x="0" y="0"/>
          <a:chExt cx="0" cy="0"/>
        </a:xfrm>
      </p:grpSpPr>
      <p:sp>
        <p:nvSpPr>
          <p:cNvPr id="11" name="Platshållare för media 10">
            <a:extLst>
              <a:ext uri="{FF2B5EF4-FFF2-40B4-BE49-F238E27FC236}">
                <a16:creationId xmlns:a16="http://schemas.microsoft.com/office/drawing/2014/main" id="{60EEBE41-1C42-9A43-9525-2A7674CCED4A}"/>
              </a:ext>
            </a:extLst>
          </p:cNvPr>
          <p:cNvSpPr>
            <a:spLocks noGrp="1"/>
          </p:cNvSpPr>
          <p:nvPr>
            <p:ph type="media" sz="quarter" idx="10"/>
          </p:nvPr>
        </p:nvSpPr>
        <p:spPr>
          <a:xfrm>
            <a:off x="0" y="0"/>
            <a:ext cx="12192000" cy="6858000"/>
          </a:xfrm>
          <a:prstGeom prst="rect">
            <a:avLst/>
          </a:prstGeom>
        </p:spPr>
        <p:txBody>
          <a:bodyPr/>
          <a:lstStyle>
            <a:lvl1pPr marL="0" indent="0" algn="ctr">
              <a:buFontTx/>
              <a:buNone/>
              <a:defRPr/>
            </a:lvl1pPr>
          </a:lstStyle>
          <a:p>
            <a:r>
              <a:rPr lang="sv-SE"/>
              <a:t>Klicka på ikonen för att lägga till ett medieklipp</a:t>
            </a:r>
          </a:p>
        </p:txBody>
      </p:sp>
    </p:spTree>
    <p:extLst>
      <p:ext uri="{BB962C8B-B14F-4D97-AF65-F5344CB8AC3E}">
        <p14:creationId xmlns:p14="http://schemas.microsoft.com/office/powerpoint/2010/main" val="2686280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Utfallande bi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0"/>
            <a:ext cx="12192000" cy="685688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690932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or bild blått märke">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655AA8D-A10F-D041-AC98-0D1F49FC2E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1340768"/>
            <a:ext cx="12192000" cy="551611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112128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or bild orange märk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F372E15-9D47-2E46-8A72-A0B2FF9A13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Platshållare för bild 5">
            <a:extLst>
              <a:ext uri="{FF2B5EF4-FFF2-40B4-BE49-F238E27FC236}">
                <a16:creationId xmlns:a16="http://schemas.microsoft.com/office/drawing/2014/main" id="{29F6499B-F7A8-1949-B8E4-B9B455626D7E}"/>
              </a:ext>
            </a:extLst>
          </p:cNvPr>
          <p:cNvSpPr>
            <a:spLocks noGrp="1"/>
          </p:cNvSpPr>
          <p:nvPr>
            <p:ph type="pic" sz="quarter" idx="12"/>
          </p:nvPr>
        </p:nvSpPr>
        <p:spPr>
          <a:xfrm>
            <a:off x="0" y="1340768"/>
            <a:ext cx="12192000" cy="551611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2259681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bildtext blått märk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A7319DA-D671-1448-A0BF-60CC1C992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15">
            <a:extLst>
              <a:ext uri="{FF2B5EF4-FFF2-40B4-BE49-F238E27FC236}">
                <a16:creationId xmlns:a16="http://schemas.microsoft.com/office/drawing/2014/main" id="{115A6012-4161-3F42-B748-148D2F124B68}"/>
              </a:ext>
            </a:extLst>
          </p:cNvPr>
          <p:cNvSpPr>
            <a:spLocks noGrp="1"/>
          </p:cNvSpPr>
          <p:nvPr>
            <p:ph type="body" sz="quarter" idx="11" hasCustomPrompt="1"/>
          </p:nvPr>
        </p:nvSpPr>
        <p:spPr>
          <a:xfrm>
            <a:off x="1045067" y="5877272"/>
            <a:ext cx="9947477" cy="1008112"/>
          </a:xfrm>
          <a:prstGeom prst="rect">
            <a:avLst/>
          </a:prstGeom>
        </p:spPr>
        <p:txBody>
          <a:bodyPr/>
          <a:lstStyle>
            <a:lvl1pPr marL="0" indent="0">
              <a:buFontTx/>
              <a:buNone/>
              <a:defRPr lang="sv-SE" sz="26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600" b="0" i="0" kern="1200" baseline="0">
                <a:solidFill>
                  <a:schemeClr val="tx2"/>
                </a:solidFill>
                <a:effectLst/>
                <a:latin typeface="Helvetica LT Std" pitchFamily="2" charset="0"/>
                <a:ea typeface="+mj-ea"/>
                <a:cs typeface="+mj-cs"/>
              </a:rPr>
              <a:t>Platshållare för bildtext </a:t>
            </a:r>
            <a:r>
              <a:rPr lang="sv-SE" sz="2600" b="0" i="0" kern="1200" baseline="0" err="1">
                <a:solidFill>
                  <a:schemeClr val="tx2"/>
                </a:solidFill>
                <a:effectLst/>
                <a:latin typeface="Helvetica LT Std" pitchFamily="2" charset="0"/>
                <a:ea typeface="+mj-ea"/>
                <a:cs typeface="+mj-cs"/>
              </a:rPr>
              <a:t>lorem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dolore</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ipsum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voloret</a:t>
            </a:r>
            <a:r>
              <a:rPr lang="sv-SE" sz="2600" b="0" i="0" kern="1200" baseline="0">
                <a:solidFill>
                  <a:schemeClr val="tx2"/>
                </a:solidFill>
                <a:effectLst/>
                <a:latin typeface="Helvetica LT Std" pitchFamily="2" charset="0"/>
                <a:ea typeface="+mj-ea"/>
                <a:cs typeface="+mj-cs"/>
              </a:rPr>
              <a:t> </a:t>
            </a:r>
            <a:endParaRPr lang="sv-SE" sz="2200" b="0" i="0" kern="1200" baseline="0">
              <a:solidFill>
                <a:schemeClr val="tx2"/>
              </a:solidFill>
              <a:effectLst/>
              <a:latin typeface="Helvetica LT Std" pitchFamily="2" charset="0"/>
              <a:ea typeface="+mj-ea"/>
              <a:cs typeface="+mj-cs"/>
            </a:endParaRPr>
          </a:p>
        </p:txBody>
      </p:sp>
      <p:sp>
        <p:nvSpPr>
          <p:cNvPr id="4" name="Platshållare för bild 5">
            <a:extLst>
              <a:ext uri="{FF2B5EF4-FFF2-40B4-BE49-F238E27FC236}">
                <a16:creationId xmlns:a16="http://schemas.microsoft.com/office/drawing/2014/main" id="{F3BD9AEB-605E-7E48-8A14-D3624381FCF3}"/>
              </a:ext>
            </a:extLst>
          </p:cNvPr>
          <p:cNvSpPr>
            <a:spLocks noGrp="1"/>
          </p:cNvSpPr>
          <p:nvPr>
            <p:ph type="pic" sz="quarter" idx="12"/>
          </p:nvPr>
        </p:nvSpPr>
        <p:spPr>
          <a:xfrm>
            <a:off x="1127125" y="1340768"/>
            <a:ext cx="9947477" cy="424847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724600447"/>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ld bildtext orange märk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E0A59019-5BD3-2647-ADC0-ADEED653D8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15">
            <a:extLst>
              <a:ext uri="{FF2B5EF4-FFF2-40B4-BE49-F238E27FC236}">
                <a16:creationId xmlns:a16="http://schemas.microsoft.com/office/drawing/2014/main" id="{115A6012-4161-3F42-B748-148D2F124B68}"/>
              </a:ext>
            </a:extLst>
          </p:cNvPr>
          <p:cNvSpPr>
            <a:spLocks noGrp="1"/>
          </p:cNvSpPr>
          <p:nvPr>
            <p:ph type="body" sz="quarter" idx="11" hasCustomPrompt="1"/>
          </p:nvPr>
        </p:nvSpPr>
        <p:spPr>
          <a:xfrm>
            <a:off x="1045067" y="5877272"/>
            <a:ext cx="9947477" cy="1008112"/>
          </a:xfrm>
          <a:prstGeom prst="rect">
            <a:avLst/>
          </a:prstGeom>
        </p:spPr>
        <p:txBody>
          <a:bodyPr/>
          <a:lstStyle>
            <a:lvl1pPr marL="0" indent="0">
              <a:buFontTx/>
              <a:buNone/>
              <a:defRPr lang="sv-SE" sz="26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600" b="0" i="0" kern="1200" baseline="0">
                <a:solidFill>
                  <a:schemeClr val="tx2"/>
                </a:solidFill>
                <a:effectLst/>
                <a:latin typeface="Helvetica LT Std" pitchFamily="2" charset="0"/>
                <a:ea typeface="+mj-ea"/>
                <a:cs typeface="+mj-cs"/>
              </a:rPr>
              <a:t>Platshållare för bildtext </a:t>
            </a:r>
            <a:r>
              <a:rPr lang="sv-SE" sz="2600" b="0" i="0" kern="1200" baseline="0" err="1">
                <a:solidFill>
                  <a:schemeClr val="tx2"/>
                </a:solidFill>
                <a:effectLst/>
                <a:latin typeface="Helvetica LT Std" pitchFamily="2" charset="0"/>
                <a:ea typeface="+mj-ea"/>
                <a:cs typeface="+mj-cs"/>
              </a:rPr>
              <a:t>lorem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dolore</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ipsum</a:t>
            </a:r>
            <a:r>
              <a:rPr lang="sv-SE" sz="2600" b="0" i="0" kern="1200" baseline="0">
                <a:solidFill>
                  <a:schemeClr val="tx2"/>
                </a:solidFill>
                <a:effectLst/>
                <a:latin typeface="Helvetica LT Std" pitchFamily="2" charset="0"/>
                <a:ea typeface="+mj-ea"/>
                <a:cs typeface="+mj-cs"/>
              </a:rPr>
              <a:t> </a:t>
            </a:r>
            <a:r>
              <a:rPr lang="sv-SE" sz="2600" b="0" i="0" kern="1200" baseline="0" err="1">
                <a:solidFill>
                  <a:schemeClr val="tx2"/>
                </a:solidFill>
                <a:effectLst/>
                <a:latin typeface="Helvetica LT Std" pitchFamily="2" charset="0"/>
                <a:ea typeface="+mj-ea"/>
                <a:cs typeface="+mj-cs"/>
              </a:rPr>
              <a:t>voloret</a:t>
            </a:r>
            <a:r>
              <a:rPr lang="sv-SE" sz="2600" b="0" i="0" kern="1200" baseline="0">
                <a:solidFill>
                  <a:schemeClr val="tx2"/>
                </a:solidFill>
                <a:effectLst/>
                <a:latin typeface="Helvetica LT Std" pitchFamily="2" charset="0"/>
                <a:ea typeface="+mj-ea"/>
                <a:cs typeface="+mj-cs"/>
              </a:rPr>
              <a:t> </a:t>
            </a:r>
            <a:endParaRPr lang="sv-SE" sz="2200" b="0" i="0" kern="1200" baseline="0">
              <a:solidFill>
                <a:schemeClr val="tx2"/>
              </a:solidFill>
              <a:effectLst/>
              <a:latin typeface="Helvetica LT Std" pitchFamily="2" charset="0"/>
              <a:ea typeface="+mj-ea"/>
              <a:cs typeface="+mj-cs"/>
            </a:endParaRPr>
          </a:p>
        </p:txBody>
      </p:sp>
      <p:sp>
        <p:nvSpPr>
          <p:cNvPr id="4" name="Platshållare för bild 5">
            <a:extLst>
              <a:ext uri="{FF2B5EF4-FFF2-40B4-BE49-F238E27FC236}">
                <a16:creationId xmlns:a16="http://schemas.microsoft.com/office/drawing/2014/main" id="{F3BD9AEB-605E-7E48-8A14-D3624381FCF3}"/>
              </a:ext>
            </a:extLst>
          </p:cNvPr>
          <p:cNvSpPr>
            <a:spLocks noGrp="1"/>
          </p:cNvSpPr>
          <p:nvPr>
            <p:ph type="pic" sz="quarter" idx="12"/>
          </p:nvPr>
        </p:nvSpPr>
        <p:spPr>
          <a:xfrm>
            <a:off x="1127125" y="1340768"/>
            <a:ext cx="9947477" cy="4248472"/>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Tree>
    <p:extLst>
      <p:ext uri="{BB962C8B-B14F-4D97-AF65-F5344CB8AC3E}">
        <p14:creationId xmlns:p14="http://schemas.microsoft.com/office/powerpoint/2010/main" val="2436966359"/>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bild orange">
    <p:spTree>
      <p:nvGrpSpPr>
        <p:cNvPr id="1" name=""/>
        <p:cNvGrpSpPr/>
        <p:nvPr/>
      </p:nvGrpSpPr>
      <p:grpSpPr>
        <a:xfrm>
          <a:off x="0" y="0"/>
          <a:ext cx="0" cy="0"/>
          <a:chOff x="0" y="0"/>
          <a:chExt cx="0" cy="0"/>
        </a:xfrm>
      </p:grpSpPr>
      <p:pic>
        <p:nvPicPr>
          <p:cNvPr id="17" name="Bildobjekt 16">
            <a:extLst>
              <a:ext uri="{FF2B5EF4-FFF2-40B4-BE49-F238E27FC236}">
                <a16:creationId xmlns:a16="http://schemas.microsoft.com/office/drawing/2014/main" id="{31ACED96-BDDA-BF4F-A4C8-A09AF775E8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Platshållare för text 22">
            <a:extLst>
              <a:ext uri="{FF2B5EF4-FFF2-40B4-BE49-F238E27FC236}">
                <a16:creationId xmlns:a16="http://schemas.microsoft.com/office/drawing/2014/main" id="{1E79520C-F718-6944-8016-1C6960FAB582}"/>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23" name="Platshållare för text 27">
            <a:extLst>
              <a:ext uri="{FF2B5EF4-FFF2-40B4-BE49-F238E27FC236}">
                <a16:creationId xmlns:a16="http://schemas.microsoft.com/office/drawing/2014/main" id="{89A52C1B-8977-2A45-A925-6B5CD53BFA1B}"/>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
        <p:nvSpPr>
          <p:cNvPr id="24" name="Platshållare för text 27">
            <a:extLst>
              <a:ext uri="{FF2B5EF4-FFF2-40B4-BE49-F238E27FC236}">
                <a16:creationId xmlns:a16="http://schemas.microsoft.com/office/drawing/2014/main" id="{DA0C0B3A-3DF4-D843-B58B-935B82130459}"/>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Tree>
    <p:extLst>
      <p:ext uri="{BB962C8B-B14F-4D97-AF65-F5344CB8AC3E}">
        <p14:creationId xmlns:p14="http://schemas.microsoft.com/office/powerpoint/2010/main" val="3792607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ch bild blått märke">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8727E551-0FBD-1F41-B3A5-14937CB030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4" name="Platshållare för text 13">
            <a:extLst>
              <a:ext uri="{FF2B5EF4-FFF2-40B4-BE49-F238E27FC236}">
                <a16:creationId xmlns:a16="http://schemas.microsoft.com/office/drawing/2014/main" id="{DB13520E-A7E8-DB46-9B21-ABF3AA113E2E}"/>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5" name="Platshållare för text 15">
            <a:extLst>
              <a:ext uri="{FF2B5EF4-FFF2-40B4-BE49-F238E27FC236}">
                <a16:creationId xmlns:a16="http://schemas.microsoft.com/office/drawing/2014/main" id="{DC1137DA-346B-374A-88E6-AC771624AAFD}"/>
              </a:ext>
            </a:extLst>
          </p:cNvPr>
          <p:cNvSpPr>
            <a:spLocks noGrp="1"/>
          </p:cNvSpPr>
          <p:nvPr>
            <p:ph type="body" sz="quarter" idx="11" hasCustomPrompt="1"/>
          </p:nvPr>
        </p:nvSpPr>
        <p:spPr>
          <a:xfrm>
            <a:off x="1045067" y="3212976"/>
            <a:ext cx="4330853" cy="2664296"/>
          </a:xfrm>
          <a:prstGeom prst="rect">
            <a:avLst/>
          </a:prstGeom>
        </p:spPr>
        <p:txBody>
          <a:bodyPr/>
          <a:lstStyle>
            <a:lvl1pPr marL="0" indent="0">
              <a:spcBef>
                <a:spcPts val="0"/>
              </a:spcBef>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p>
          <a:p>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140346658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ch bild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1D057947-F953-344E-BCE8-D3C0120E40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8" name="Platshållare för text 13">
            <a:extLst>
              <a:ext uri="{FF2B5EF4-FFF2-40B4-BE49-F238E27FC236}">
                <a16:creationId xmlns:a16="http://schemas.microsoft.com/office/drawing/2014/main" id="{D8BAC583-34F2-5049-8398-F3F22E7E4EC6}"/>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7" name="Platshållare för text 15">
            <a:extLst>
              <a:ext uri="{FF2B5EF4-FFF2-40B4-BE49-F238E27FC236}">
                <a16:creationId xmlns:a16="http://schemas.microsoft.com/office/drawing/2014/main" id="{1DEFA0B1-6FBB-E642-806B-85677B971EA7}"/>
              </a:ext>
            </a:extLst>
          </p:cNvPr>
          <p:cNvSpPr>
            <a:spLocks noGrp="1"/>
          </p:cNvSpPr>
          <p:nvPr>
            <p:ph type="body" sz="quarter" idx="11" hasCustomPrompt="1"/>
          </p:nvPr>
        </p:nvSpPr>
        <p:spPr>
          <a:xfrm>
            <a:off x="1045067" y="3212976"/>
            <a:ext cx="4330853" cy="2664296"/>
          </a:xfrm>
          <a:prstGeom prst="rect">
            <a:avLst/>
          </a:prstGeom>
        </p:spPr>
        <p:txBody>
          <a:bodyPr/>
          <a:lstStyle>
            <a:lvl1pPr marL="0" indent="0">
              <a:spcBef>
                <a:spcPts val="0"/>
              </a:spcBef>
              <a:spcAft>
                <a:spcPts val="1200"/>
              </a:spcAft>
              <a:buFontTx/>
              <a:buNone/>
              <a:defRPr lang="sv-SE" sz="2200" b="0" i="0" kern="1200" baseline="0" dirty="0">
                <a:solidFill>
                  <a:schemeClr val="tx2"/>
                </a:solidFill>
                <a:effectLst/>
                <a:latin typeface="Helvetica LT Std" pitchFamily="2" charset="0"/>
              </a:defRPr>
            </a:lvl1pPr>
            <a:lvl2pPr>
              <a:defRPr sz="2200" baseline="0"/>
            </a:lvl2pPr>
            <a:lvl3pPr>
              <a:defRPr sz="2200" baseline="0"/>
            </a:lvl3pPr>
            <a:lvl4pPr>
              <a:defRPr sz="2200" baseline="0"/>
            </a:lvl4pPr>
            <a:lvl5pPr>
              <a:defRPr sz="2200" baseline="0"/>
            </a:lvl5pPr>
          </a:lstStyle>
          <a:p>
            <a:r>
              <a:rPr lang="sv-SE" sz="2200" b="0" i="0" kern="1200" baseline="0">
                <a:solidFill>
                  <a:schemeClr val="tx2"/>
                </a:solidFill>
                <a:effectLst/>
                <a:latin typeface="Helvetica LT Std" pitchFamily="2" charset="0"/>
                <a:ea typeface="+mj-ea"/>
                <a:cs typeface="+mj-cs"/>
              </a:rPr>
              <a:t>Ne </a:t>
            </a:r>
            <a:r>
              <a:rPr lang="sv-SE" sz="2200" b="0" i="0" kern="1200" baseline="0" err="1">
                <a:solidFill>
                  <a:schemeClr val="tx2"/>
                </a:solidFill>
                <a:effectLst/>
                <a:latin typeface="Helvetica LT Std" pitchFamily="2" charset="0"/>
                <a:ea typeface="+mj-ea"/>
                <a:cs typeface="+mj-cs"/>
              </a:rPr>
              <a:t>net</a:t>
            </a:r>
            <a:r>
              <a:rPr lang="sv-SE" sz="2200" b="0" i="0" kern="1200" baseline="0">
                <a:solidFill>
                  <a:schemeClr val="tx2"/>
                </a:solidFill>
                <a:effectLst/>
                <a:latin typeface="Helvetica LT Std" pitchFamily="2" charset="0"/>
                <a:ea typeface="+mj-ea"/>
                <a:cs typeface="+mj-cs"/>
              </a:rPr>
              <a:t> ut </a:t>
            </a:r>
            <a:r>
              <a:rPr lang="sv-SE" sz="2200" b="0" i="0" kern="1200" baseline="0" err="1">
                <a:solidFill>
                  <a:schemeClr val="tx2"/>
                </a:solidFill>
                <a:effectLst/>
                <a:latin typeface="Helvetica LT Std" pitchFamily="2" charset="0"/>
                <a:ea typeface="+mj-ea"/>
                <a:cs typeface="+mj-cs"/>
              </a:rPr>
              <a:t>ipsam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estiure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sediamus</a:t>
            </a:r>
            <a:r>
              <a:rPr lang="sv-SE" sz="2200" b="0" i="0" kern="1200" baseline="0">
                <a:solidFill>
                  <a:schemeClr val="tx2"/>
                </a:solidFill>
                <a:effectLst/>
                <a:latin typeface="Helvetica LT Std" pitchFamily="2" charset="0"/>
                <a:ea typeface="+mj-ea"/>
                <a:cs typeface="+mj-cs"/>
              </a:rPr>
              <a:t> del et </a:t>
            </a:r>
            <a:r>
              <a:rPr lang="sv-SE" sz="2200" b="0" i="0" kern="1200" baseline="0" err="1">
                <a:solidFill>
                  <a:schemeClr val="tx2"/>
                </a:solidFill>
                <a:effectLst/>
                <a:latin typeface="Helvetica LT Std" pitchFamily="2" charset="0"/>
                <a:ea typeface="+mj-ea"/>
                <a:cs typeface="+mj-cs"/>
              </a:rPr>
              <a:t>vollaccum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volo</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volupti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nissit</a:t>
            </a:r>
            <a:r>
              <a:rPr lang="sv-SE" sz="2200" b="0" i="0" kern="1200" baseline="0">
                <a:solidFill>
                  <a:schemeClr val="tx2"/>
                </a:solidFill>
                <a:effectLst/>
                <a:latin typeface="Helvetica LT Std" pitchFamily="2" charset="0"/>
                <a:ea typeface="+mj-ea"/>
                <a:cs typeface="+mj-cs"/>
              </a:rPr>
              <a:t> et </a:t>
            </a:r>
            <a:r>
              <a:rPr lang="sv-SE" sz="2200" b="0" i="0" kern="1200" baseline="0" err="1">
                <a:solidFill>
                  <a:schemeClr val="tx2"/>
                </a:solidFill>
                <a:effectLst/>
                <a:latin typeface="Helvetica LT Std" pitchFamily="2" charset="0"/>
                <a:ea typeface="+mj-ea"/>
                <a:cs typeface="+mj-cs"/>
              </a:rPr>
              <a:t>aliquos</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tianis</a:t>
            </a:r>
            <a:r>
              <a:rPr lang="sv-SE" sz="2200" b="0" i="0" kern="1200" baseline="0">
                <a:solidFill>
                  <a:schemeClr val="tx2"/>
                </a:solidFill>
                <a:effectLst/>
                <a:latin typeface="Helvetica LT Std" pitchFamily="2" charset="0"/>
                <a:ea typeface="+mj-ea"/>
                <a:cs typeface="+mj-cs"/>
              </a:rPr>
              <a:t> </a:t>
            </a:r>
          </a:p>
          <a:p>
            <a:r>
              <a:rPr lang="sv-SE" sz="2200" b="0" i="0" kern="1200" baseline="0" err="1">
                <a:solidFill>
                  <a:schemeClr val="tx2"/>
                </a:solidFill>
                <a:effectLst/>
                <a:latin typeface="Helvetica LT Std" pitchFamily="2" charset="0"/>
                <a:ea typeface="+mj-ea"/>
                <a:cs typeface="+mj-cs"/>
              </a:rPr>
              <a:t>Esed</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minienditis</a:t>
            </a:r>
            <a:r>
              <a:rPr lang="sv-SE" sz="2200" b="0" i="0" kern="1200" baseline="0">
                <a:solidFill>
                  <a:schemeClr val="tx2"/>
                </a:solidFill>
                <a:effectLst/>
                <a:latin typeface="Helvetica LT Std" pitchFamily="2" charset="0"/>
                <a:ea typeface="+mj-ea"/>
                <a:cs typeface="+mj-cs"/>
              </a:rPr>
              <a:t> repe </a:t>
            </a:r>
            <a:r>
              <a:rPr lang="sv-SE" sz="2200" b="0" i="0" kern="1200" baseline="0" err="1">
                <a:solidFill>
                  <a:schemeClr val="tx2"/>
                </a:solidFill>
                <a:effectLst/>
                <a:latin typeface="Helvetica LT Std" pitchFamily="2" charset="0"/>
                <a:ea typeface="+mj-ea"/>
                <a:cs typeface="+mj-cs"/>
              </a:rPr>
              <a:t>ri</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temperf</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erferum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rerit</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tem</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quiae</a:t>
            </a:r>
            <a:r>
              <a:rPr lang="sv-SE" sz="2200" b="0" i="0" kern="1200" baseline="0">
                <a:solidFill>
                  <a:schemeClr val="tx2"/>
                </a:solidFill>
                <a:effectLst/>
                <a:latin typeface="Helvetica LT Std" pitchFamily="2" charset="0"/>
                <a:ea typeface="+mj-ea"/>
                <a:cs typeface="+mj-cs"/>
              </a:rPr>
              <a:t> </a:t>
            </a:r>
            <a:r>
              <a:rPr lang="sv-SE" sz="2200" b="0" i="0" kern="1200" baseline="0" err="1">
                <a:solidFill>
                  <a:schemeClr val="tx2"/>
                </a:solidFill>
                <a:effectLst/>
                <a:latin typeface="Helvetica LT Std" pitchFamily="2" charset="0"/>
                <a:ea typeface="+mj-ea"/>
                <a:cs typeface="+mj-cs"/>
              </a:rPr>
              <a:t>dolor</a:t>
            </a:r>
            <a:endParaRPr lang="sv-SE" sz="2200" b="0" i="0" kern="1200" baseline="0">
              <a:solidFill>
                <a:schemeClr val="tx2"/>
              </a:solidFill>
              <a:effectLst/>
              <a:latin typeface="Helvetica LT Std" pitchFamily="2" charset="0"/>
              <a:ea typeface="+mj-ea"/>
              <a:cs typeface="+mj-cs"/>
            </a:endParaRPr>
          </a:p>
        </p:txBody>
      </p:sp>
    </p:spTree>
    <p:extLst>
      <p:ext uri="{BB962C8B-B14F-4D97-AF65-F5344CB8AC3E}">
        <p14:creationId xmlns:p14="http://schemas.microsoft.com/office/powerpoint/2010/main" val="157116321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unktlista och bild blått märk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8F26F98-3D49-C345-A4E1-864470CF3A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9" name="Platshållare för text 13">
            <a:extLst>
              <a:ext uri="{FF2B5EF4-FFF2-40B4-BE49-F238E27FC236}">
                <a16:creationId xmlns:a16="http://schemas.microsoft.com/office/drawing/2014/main" id="{01527346-5065-6B4B-8A30-2AA808DEFBCC}"/>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4" name="Platshållare för text 3">
            <a:extLst>
              <a:ext uri="{FF2B5EF4-FFF2-40B4-BE49-F238E27FC236}">
                <a16:creationId xmlns:a16="http://schemas.microsoft.com/office/drawing/2014/main" id="{1E8026EC-A776-5E4D-9D60-176F0B15FD18}"/>
              </a:ext>
            </a:extLst>
          </p:cNvPr>
          <p:cNvSpPr>
            <a:spLocks noGrp="1"/>
          </p:cNvSpPr>
          <p:nvPr>
            <p:ph type="body" sz="quarter" idx="13" hasCustomPrompt="1"/>
          </p:nvPr>
        </p:nvSpPr>
        <p:spPr>
          <a:xfrm>
            <a:off x="1056457" y="3212977"/>
            <a:ext cx="3815408" cy="1872208"/>
          </a:xfrm>
          <a:prstGeom prst="rect">
            <a:avLst/>
          </a:prstGeom>
        </p:spPr>
        <p:txBody>
          <a:bodyPr/>
          <a:lstStyle>
            <a:lvl1pPr>
              <a:defRPr lang="sv-SE" sz="22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275527381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nktlista och bild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A336D58-4837-804B-A172-5BF82CA70A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bild 5">
            <a:extLst>
              <a:ext uri="{FF2B5EF4-FFF2-40B4-BE49-F238E27FC236}">
                <a16:creationId xmlns:a16="http://schemas.microsoft.com/office/drawing/2014/main" id="{3E83CF12-5258-A749-9A96-20DBC8D3A34E}"/>
              </a:ext>
            </a:extLst>
          </p:cNvPr>
          <p:cNvSpPr>
            <a:spLocks noGrp="1"/>
          </p:cNvSpPr>
          <p:nvPr>
            <p:ph type="pic" sz="quarter" idx="12"/>
          </p:nvPr>
        </p:nvSpPr>
        <p:spPr>
          <a:xfrm>
            <a:off x="6096000" y="0"/>
            <a:ext cx="6096000" cy="6858000"/>
          </a:xfrm>
          <a:prstGeom prst="rect">
            <a:avLst/>
          </a:prstGeom>
        </p:spPr>
        <p:txBody>
          <a:bodyPr/>
          <a:lstStyle>
            <a:lvl1pPr marL="0" indent="0" algn="ctr" fontAlgn="ctr">
              <a:buNone/>
              <a:defRPr sz="2800" baseline="0">
                <a:latin typeface="Helvetica LT Std" pitchFamily="2" charset="0"/>
              </a:defRPr>
            </a:lvl1pPr>
          </a:lstStyle>
          <a:p>
            <a:r>
              <a:rPr lang="sv-SE"/>
              <a:t>Klicka på ikonen för att lägga till en bild</a:t>
            </a:r>
          </a:p>
        </p:txBody>
      </p:sp>
      <p:sp>
        <p:nvSpPr>
          <p:cNvPr id="8" name="Platshållare för text 13">
            <a:extLst>
              <a:ext uri="{FF2B5EF4-FFF2-40B4-BE49-F238E27FC236}">
                <a16:creationId xmlns:a16="http://schemas.microsoft.com/office/drawing/2014/main" id="{61F25A46-6AC2-0A4B-9EF5-9A0C56F5A55C}"/>
              </a:ext>
            </a:extLst>
          </p:cNvPr>
          <p:cNvSpPr>
            <a:spLocks noGrp="1"/>
          </p:cNvSpPr>
          <p:nvPr>
            <p:ph type="body" sz="quarter" idx="10" hasCustomPrompt="1"/>
          </p:nvPr>
        </p:nvSpPr>
        <p:spPr>
          <a:xfrm>
            <a:off x="1045066" y="1556792"/>
            <a:ext cx="4546877" cy="151216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a:t>
            </a:r>
          </a:p>
          <a:p>
            <a:pPr lvl="0"/>
            <a:r>
              <a:rPr lang="sv-SE"/>
              <a:t>tvåradig rubrik</a:t>
            </a:r>
          </a:p>
        </p:txBody>
      </p:sp>
      <p:sp>
        <p:nvSpPr>
          <p:cNvPr id="9" name="Platshållare för text 3">
            <a:extLst>
              <a:ext uri="{FF2B5EF4-FFF2-40B4-BE49-F238E27FC236}">
                <a16:creationId xmlns:a16="http://schemas.microsoft.com/office/drawing/2014/main" id="{2287A0AA-E7CF-D246-8012-DD3F6B1F5472}"/>
              </a:ext>
            </a:extLst>
          </p:cNvPr>
          <p:cNvSpPr>
            <a:spLocks noGrp="1"/>
          </p:cNvSpPr>
          <p:nvPr>
            <p:ph type="body" sz="quarter" idx="13" hasCustomPrompt="1"/>
          </p:nvPr>
        </p:nvSpPr>
        <p:spPr>
          <a:xfrm>
            <a:off x="1056457" y="3212977"/>
            <a:ext cx="3815408" cy="1872208"/>
          </a:xfrm>
          <a:prstGeom prst="rect">
            <a:avLst/>
          </a:prstGeom>
        </p:spPr>
        <p:txBody>
          <a:bodyPr/>
          <a:lstStyle>
            <a:lvl1pPr>
              <a:defRPr lang="sv-SE" sz="22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382398263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797" userDrawn="1">
          <p15:clr>
            <a:srgbClr val="FBAE40"/>
          </p15:clr>
        </p15:guide>
        <p15:guide id="3" orient="horz" pos="206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unktlista blått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C28C8D9-0FD2-5E45-BCCA-35A3A1DD66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latshållare för text 13">
            <a:extLst>
              <a:ext uri="{FF2B5EF4-FFF2-40B4-BE49-F238E27FC236}">
                <a16:creationId xmlns:a16="http://schemas.microsoft.com/office/drawing/2014/main" id="{DB13520E-A7E8-DB46-9B21-ABF3AA113E2E}"/>
              </a:ext>
            </a:extLst>
          </p:cNvPr>
          <p:cNvSpPr>
            <a:spLocks noGrp="1"/>
          </p:cNvSpPr>
          <p:nvPr>
            <p:ph type="body" sz="quarter" idx="10" hasCustomPrompt="1"/>
          </p:nvPr>
        </p:nvSpPr>
        <p:spPr>
          <a:xfrm>
            <a:off x="1045067" y="1556793"/>
            <a:ext cx="8147278"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7" name="Platshållare för text 3">
            <a:extLst>
              <a:ext uri="{FF2B5EF4-FFF2-40B4-BE49-F238E27FC236}">
                <a16:creationId xmlns:a16="http://schemas.microsoft.com/office/drawing/2014/main" id="{B41369B0-0182-FB46-8FA8-CD0C36EDCF73}"/>
              </a:ext>
            </a:extLst>
          </p:cNvPr>
          <p:cNvSpPr>
            <a:spLocks noGrp="1"/>
          </p:cNvSpPr>
          <p:nvPr>
            <p:ph type="body" sz="quarter" idx="13" hasCustomPrompt="1"/>
          </p:nvPr>
        </p:nvSpPr>
        <p:spPr>
          <a:xfrm>
            <a:off x="1034644" y="2565400"/>
            <a:ext cx="10245931" cy="1799704"/>
          </a:xfrm>
          <a:prstGeom prst="rect">
            <a:avLst/>
          </a:prstGeom>
        </p:spPr>
        <p:txBody>
          <a:bodyPr numCol="2"/>
          <a:lstStyle>
            <a:lvl1pPr marL="285750" marR="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lang="sv-SE" sz="18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r>
              <a:rPr lang="sv-SE" sz="1800" b="0" i="0" kern="1200" baseline="0">
                <a:solidFill>
                  <a:schemeClr val="tx2"/>
                </a:solidFill>
                <a:effectLst/>
                <a:latin typeface="Helvetica LT Std" pitchFamily="2" charset="0"/>
                <a:ea typeface="+mj-ea"/>
                <a:cs typeface="+mj-cs"/>
              </a:rPr>
              <a:t>,</a:t>
            </a: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21898725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344" userDrawn="1">
          <p15:clr>
            <a:srgbClr val="FBAE40"/>
          </p15:clr>
        </p15:guide>
        <p15:guide id="3" orient="horz" pos="161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unktlista orange märk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A960F57-5AE9-AC4D-A763-76F171338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Platshållare för text 13">
            <a:extLst>
              <a:ext uri="{FF2B5EF4-FFF2-40B4-BE49-F238E27FC236}">
                <a16:creationId xmlns:a16="http://schemas.microsoft.com/office/drawing/2014/main" id="{890EEE07-292C-9949-B87E-2261151B3055}"/>
              </a:ext>
            </a:extLst>
          </p:cNvPr>
          <p:cNvSpPr>
            <a:spLocks noGrp="1"/>
          </p:cNvSpPr>
          <p:nvPr>
            <p:ph type="body" sz="quarter" idx="10" hasCustomPrompt="1"/>
          </p:nvPr>
        </p:nvSpPr>
        <p:spPr>
          <a:xfrm>
            <a:off x="1045067" y="1556793"/>
            <a:ext cx="8147278" cy="792088"/>
          </a:xfrm>
          <a:prstGeom prst="rect">
            <a:avLst/>
          </a:prstGeom>
        </p:spPr>
        <p:txBody>
          <a:bodyPr/>
          <a:lstStyle>
            <a:lvl1pPr marL="0" indent="0">
              <a:spcBef>
                <a:spcPts val="0"/>
              </a:spcBef>
              <a:buFontTx/>
              <a:buNone/>
              <a:defRPr sz="44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för rubrik</a:t>
            </a:r>
          </a:p>
        </p:txBody>
      </p:sp>
      <p:sp>
        <p:nvSpPr>
          <p:cNvPr id="7" name="Platshållare för text 3">
            <a:extLst>
              <a:ext uri="{FF2B5EF4-FFF2-40B4-BE49-F238E27FC236}">
                <a16:creationId xmlns:a16="http://schemas.microsoft.com/office/drawing/2014/main" id="{EE6DCFDA-EC43-4E4B-8790-461A9DFC7EB1}"/>
              </a:ext>
            </a:extLst>
          </p:cNvPr>
          <p:cNvSpPr>
            <a:spLocks noGrp="1"/>
          </p:cNvSpPr>
          <p:nvPr>
            <p:ph type="body" sz="quarter" idx="13" hasCustomPrompt="1"/>
          </p:nvPr>
        </p:nvSpPr>
        <p:spPr>
          <a:xfrm>
            <a:off x="1034644" y="2565400"/>
            <a:ext cx="10245931" cy="1799704"/>
          </a:xfrm>
          <a:prstGeom prst="rect">
            <a:avLst/>
          </a:prstGeom>
        </p:spPr>
        <p:txBody>
          <a:bodyPr numCol="2"/>
          <a:lstStyle>
            <a:lvl1pPr marL="285750" marR="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lang="sv-SE" sz="1800" b="0" i="0" kern="1200" baseline="0" smtClean="0">
                <a:solidFill>
                  <a:schemeClr val="tx2"/>
                </a:solidFill>
                <a:effectLst/>
                <a:latin typeface="Helvetica LT Std" pitchFamily="2" charset="0"/>
              </a:defRPr>
            </a:lvl1pPr>
          </a:lstStyle>
          <a:p>
            <a:r>
              <a:rPr lang="sv-SE" sz="1800" b="0" i="0" kern="1200" baseline="0">
                <a:solidFill>
                  <a:schemeClr val="tx2"/>
                </a:solidFill>
                <a:effectLst/>
                <a:latin typeface="Helvetica LT Std" pitchFamily="2" charset="0"/>
                <a:ea typeface="+mj-ea"/>
                <a:cs typeface="+mj-cs"/>
              </a:rPr>
              <a:t>Ne </a:t>
            </a:r>
            <a:r>
              <a:rPr lang="sv-SE" sz="1800" b="0" i="0" kern="1200" baseline="0" err="1">
                <a:solidFill>
                  <a:schemeClr val="tx2"/>
                </a:solidFill>
                <a:effectLst/>
                <a:latin typeface="Helvetica LT Std" pitchFamily="2" charset="0"/>
                <a:ea typeface="+mj-ea"/>
                <a:cs typeface="+mj-cs"/>
              </a:rPr>
              <a:t>net</a:t>
            </a:r>
            <a:r>
              <a:rPr lang="sv-SE" sz="1800" b="0" i="0" kern="1200" baseline="0">
                <a:solidFill>
                  <a:schemeClr val="tx2"/>
                </a:solidFill>
                <a:effectLst/>
                <a:latin typeface="Helvetica LT Std" pitchFamily="2" charset="0"/>
                <a:ea typeface="+mj-ea"/>
                <a:cs typeface="+mj-cs"/>
              </a:rPr>
              <a:t> ut </a:t>
            </a:r>
            <a:r>
              <a:rPr lang="sv-SE" sz="1800" b="0" i="0" kern="1200" baseline="0" err="1">
                <a:solidFill>
                  <a:schemeClr val="tx2"/>
                </a:solidFill>
                <a:effectLst/>
                <a:latin typeface="Helvetica LT Std" pitchFamily="2" charset="0"/>
                <a:ea typeface="+mj-ea"/>
                <a:cs typeface="+mj-cs"/>
              </a:rPr>
              <a:t>ipsam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estiure</a:t>
            </a:r>
            <a:r>
              <a:rPr lang="sv-SE" sz="1800" b="0" i="0" kern="1200" baseline="0">
                <a:solidFill>
                  <a:schemeClr val="tx2"/>
                </a:solidFill>
                <a:effectLst/>
                <a:latin typeface="Helvetica LT Std" pitchFamily="2" charset="0"/>
                <a:ea typeface="+mj-ea"/>
                <a:cs typeface="+mj-cs"/>
              </a:rPr>
              <a:t>,</a:t>
            </a:r>
          </a:p>
          <a:p>
            <a:r>
              <a:rPr lang="sv-SE" sz="1800" b="0" i="0" kern="1200" baseline="0" err="1">
                <a:solidFill>
                  <a:schemeClr val="tx2"/>
                </a:solidFill>
                <a:effectLst/>
                <a:latin typeface="Helvetica LT Std" pitchFamily="2" charset="0"/>
                <a:ea typeface="+mj-ea"/>
                <a:cs typeface="+mj-cs"/>
              </a:rPr>
              <a:t>Sediamus</a:t>
            </a:r>
            <a:r>
              <a:rPr lang="sv-SE" sz="1800" b="0" i="0" kern="1200" baseline="0">
                <a:solidFill>
                  <a:schemeClr val="tx2"/>
                </a:solidFill>
                <a:effectLst/>
                <a:latin typeface="Helvetica LT Std" pitchFamily="2" charset="0"/>
                <a:ea typeface="+mj-ea"/>
                <a:cs typeface="+mj-cs"/>
              </a:rPr>
              <a:t> del et </a:t>
            </a:r>
            <a:r>
              <a:rPr lang="sv-SE" sz="1800" b="0" i="0" kern="1200" baseline="0" err="1">
                <a:solidFill>
                  <a:schemeClr val="tx2"/>
                </a:solidFill>
                <a:effectLst/>
                <a:latin typeface="Helvetica LT Std" pitchFamily="2" charset="0"/>
                <a:ea typeface="+mj-ea"/>
                <a:cs typeface="+mj-cs"/>
              </a:rPr>
              <a:t>vollaccum</a:t>
            </a:r>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r>
              <a:rPr lang="sv-SE" sz="1800" b="0" i="0" kern="1200" baseline="0" err="1">
                <a:solidFill>
                  <a:schemeClr val="tx2"/>
                </a:solidFill>
                <a:effectLst/>
                <a:latin typeface="Helvetica LT Std" pitchFamily="2" charset="0"/>
                <a:ea typeface="+mj-ea"/>
                <a:cs typeface="+mj-cs"/>
              </a:rPr>
              <a:t>Aliquos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tianis</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esed</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minienditis</a:t>
            </a:r>
            <a:endParaRPr lang="sv-SE" sz="1800" b="0" i="0" kern="1200" baseline="0">
              <a:solidFill>
                <a:schemeClr val="tx2"/>
              </a:solidFill>
              <a:effectLst/>
              <a:latin typeface="Helvetica LT Std" pitchFamily="2" charset="0"/>
              <a:ea typeface="+mj-ea"/>
              <a:cs typeface="+mj-cs"/>
            </a:endParaRPr>
          </a:p>
          <a:p>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a:solidFill>
                  <a:schemeClr val="tx2"/>
                </a:solidFill>
                <a:effectLst/>
                <a:latin typeface="Helvetica LT Std" pitchFamily="2" charset="0"/>
                <a:ea typeface="+mj-ea"/>
                <a:cs typeface="+mj-cs"/>
              </a:rPr>
              <a:t>Repe </a:t>
            </a:r>
            <a:r>
              <a:rPr lang="sv-SE" sz="1800" b="0" i="0" kern="1200" baseline="0" err="1">
                <a:solidFill>
                  <a:schemeClr val="tx2"/>
                </a:solidFill>
                <a:effectLst/>
                <a:latin typeface="Helvetica LT Std" pitchFamily="2" charset="0"/>
                <a:ea typeface="+mj-ea"/>
                <a:cs typeface="+mj-cs"/>
              </a:rPr>
              <a:t>ri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temperf</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erferum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rerit</a:t>
            </a:r>
            <a:endParaRPr lang="sv-SE" sz="1800" b="0" i="0" kern="1200" baseline="0">
              <a:solidFill>
                <a:schemeClr val="tx2"/>
              </a:solidFill>
              <a:effectLst/>
              <a:latin typeface="Helvetica LT Std" pitchFamily="2" charset="0"/>
              <a:ea typeface="+mj-ea"/>
              <a:cs typeface="+mj-cs"/>
            </a:endParaRP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sv-SE" sz="1800" b="0" i="0" kern="1200" baseline="0" err="1">
                <a:solidFill>
                  <a:schemeClr val="tx2"/>
                </a:solidFill>
                <a:effectLst/>
                <a:latin typeface="Helvetica LT Std" pitchFamily="2" charset="0"/>
                <a:ea typeface="+mj-ea"/>
                <a:cs typeface="+mj-cs"/>
              </a:rPr>
              <a:t>Eum</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volo</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volupti</a:t>
            </a:r>
            <a:r>
              <a:rPr lang="sv-SE" sz="1800" b="0" i="0" kern="1200" baseline="0">
                <a:solidFill>
                  <a:schemeClr val="tx2"/>
                </a:solidFill>
                <a:effectLst/>
                <a:latin typeface="Helvetica LT Std" pitchFamily="2" charset="0"/>
                <a:ea typeface="+mj-ea"/>
                <a:cs typeface="+mj-cs"/>
              </a:rPr>
              <a:t> </a:t>
            </a:r>
            <a:r>
              <a:rPr lang="sv-SE" sz="1800" b="0" i="0" kern="1200" baseline="0" err="1">
                <a:solidFill>
                  <a:schemeClr val="tx2"/>
                </a:solidFill>
                <a:effectLst/>
                <a:latin typeface="Helvetica LT Std" pitchFamily="2" charset="0"/>
                <a:ea typeface="+mj-ea"/>
                <a:cs typeface="+mj-cs"/>
              </a:rPr>
              <a:t>nissit</a:t>
            </a:r>
            <a:r>
              <a:rPr lang="sv-SE" sz="1800" b="0" i="0" kern="1200" baseline="0">
                <a:solidFill>
                  <a:schemeClr val="tx2"/>
                </a:solidFill>
                <a:effectLst/>
                <a:latin typeface="Helvetica LT Std" pitchFamily="2" charset="0"/>
                <a:ea typeface="+mj-ea"/>
                <a:cs typeface="+mj-cs"/>
              </a:rPr>
              <a:t> et</a:t>
            </a:r>
          </a:p>
          <a:p>
            <a:pPr marL="285750" marR="0" lvl="0" indent="-28575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endParaRPr lang="sv-SE" sz="1800" b="0" i="0" kern="1200" baseline="0">
              <a:solidFill>
                <a:schemeClr val="tx2"/>
              </a:solidFill>
              <a:effectLst/>
              <a:latin typeface="Helvetica LT Std" pitchFamily="2" charset="0"/>
              <a:ea typeface="+mj-ea"/>
              <a:cs typeface="+mj-cs"/>
            </a:endParaRPr>
          </a:p>
          <a:p>
            <a:pPr lvl="0"/>
            <a:endParaRPr lang="sv-SE"/>
          </a:p>
        </p:txBody>
      </p:sp>
    </p:spTree>
    <p:extLst>
      <p:ext uri="{BB962C8B-B14F-4D97-AF65-F5344CB8AC3E}">
        <p14:creationId xmlns:p14="http://schemas.microsoft.com/office/powerpoint/2010/main" val="3418607019"/>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344" userDrawn="1">
          <p15:clr>
            <a:srgbClr val="FBAE40"/>
          </p15:clr>
        </p15:guide>
        <p15:guide id="3" orient="horz" pos="161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f eller diagram blått märke">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6786F3B4-0CE8-A541-ABEA-A51FA99094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Platshållare för text 13">
            <a:extLst>
              <a:ext uri="{FF2B5EF4-FFF2-40B4-BE49-F238E27FC236}">
                <a16:creationId xmlns:a16="http://schemas.microsoft.com/office/drawing/2014/main" id="{1A6EC555-737A-6A4A-AE3C-482254C21D6D}"/>
              </a:ext>
            </a:extLst>
          </p:cNvPr>
          <p:cNvSpPr>
            <a:spLocks noGrp="1"/>
          </p:cNvSpPr>
          <p:nvPr>
            <p:ph type="body" sz="quarter" idx="12" hasCustomPrompt="1"/>
          </p:nvPr>
        </p:nvSpPr>
        <p:spPr>
          <a:xfrm>
            <a:off x="1055440" y="1232731"/>
            <a:ext cx="9289032" cy="792088"/>
          </a:xfrm>
          <a:prstGeom prst="rect">
            <a:avLst/>
          </a:prstGeom>
        </p:spPr>
        <p:txBody>
          <a:bodyPr/>
          <a:lstStyle>
            <a:lvl1pPr marL="0" indent="0" algn="l">
              <a:spcBef>
                <a:spcPts val="0"/>
              </a:spcBef>
              <a:buFontTx/>
              <a:buNone/>
              <a:defRPr sz="28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mindre rubrik graf</a:t>
            </a:r>
          </a:p>
        </p:txBody>
      </p:sp>
      <p:sp>
        <p:nvSpPr>
          <p:cNvPr id="15" name="Platshållare för diagram 14">
            <a:extLst>
              <a:ext uri="{FF2B5EF4-FFF2-40B4-BE49-F238E27FC236}">
                <a16:creationId xmlns:a16="http://schemas.microsoft.com/office/drawing/2014/main" id="{69425F31-52CB-CC4F-B67D-DA9DFC183FA5}"/>
              </a:ext>
            </a:extLst>
          </p:cNvPr>
          <p:cNvSpPr>
            <a:spLocks noGrp="1"/>
          </p:cNvSpPr>
          <p:nvPr>
            <p:ph type="chart" sz="quarter" idx="13"/>
          </p:nvPr>
        </p:nvSpPr>
        <p:spPr>
          <a:xfrm>
            <a:off x="1128693" y="2348879"/>
            <a:ext cx="8279675" cy="3959845"/>
          </a:xfrm>
          <a:prstGeom prst="rect">
            <a:avLst/>
          </a:prstGeom>
        </p:spPr>
        <p:txBody>
          <a:bodyPr/>
          <a:lstStyle>
            <a:lvl1pPr marL="0" indent="0" algn="ctr">
              <a:buFontTx/>
              <a:buNone/>
              <a:defRPr sz="2800"/>
            </a:lvl1pPr>
          </a:lstStyle>
          <a:p>
            <a:r>
              <a:rPr lang="sv-SE"/>
              <a:t>Klicka på ikonen för att lägga till ett diagram</a:t>
            </a:r>
          </a:p>
        </p:txBody>
      </p:sp>
    </p:spTree>
    <p:extLst>
      <p:ext uri="{BB962C8B-B14F-4D97-AF65-F5344CB8AC3E}">
        <p14:creationId xmlns:p14="http://schemas.microsoft.com/office/powerpoint/2010/main" val="3521170207"/>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26" userDrawn="1">
          <p15:clr>
            <a:srgbClr val="FBAE40"/>
          </p15:clr>
        </p15:guide>
        <p15:guide id="3" orient="horz" pos="1616" userDrawn="1">
          <p15:clr>
            <a:srgbClr val="FBAE40"/>
          </p15:clr>
        </p15:guide>
        <p15:guide id="4" pos="71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f eller diagram orange märke">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EC5262-3FB5-FE41-9373-31D1484CA1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Platshållare för text 13">
            <a:extLst>
              <a:ext uri="{FF2B5EF4-FFF2-40B4-BE49-F238E27FC236}">
                <a16:creationId xmlns:a16="http://schemas.microsoft.com/office/drawing/2014/main" id="{1B46D695-0199-BB46-8BF1-6C93A7141197}"/>
              </a:ext>
            </a:extLst>
          </p:cNvPr>
          <p:cNvSpPr>
            <a:spLocks noGrp="1"/>
          </p:cNvSpPr>
          <p:nvPr>
            <p:ph type="body" sz="quarter" idx="12" hasCustomPrompt="1"/>
          </p:nvPr>
        </p:nvSpPr>
        <p:spPr>
          <a:xfrm>
            <a:off x="1055440" y="1232731"/>
            <a:ext cx="9289032" cy="792088"/>
          </a:xfrm>
          <a:prstGeom prst="rect">
            <a:avLst/>
          </a:prstGeom>
        </p:spPr>
        <p:txBody>
          <a:bodyPr/>
          <a:lstStyle>
            <a:lvl1pPr marL="0" indent="0" algn="l">
              <a:spcBef>
                <a:spcPts val="0"/>
              </a:spcBef>
              <a:buFontTx/>
              <a:buNone/>
              <a:defRPr sz="2800" b="1" i="0" baseline="0">
                <a:solidFill>
                  <a:schemeClr val="bg2">
                    <a:lumMod val="50000"/>
                  </a:schemeClr>
                </a:solidFill>
              </a:defRPr>
            </a:lvl1pPr>
            <a:lvl2pPr marL="457200" indent="0">
              <a:buFontTx/>
              <a:buNone/>
              <a:defRPr sz="4200" b="1" i="0" baseline="0">
                <a:solidFill>
                  <a:schemeClr val="bg2">
                    <a:lumMod val="50000"/>
                  </a:schemeClr>
                </a:solidFill>
              </a:defRPr>
            </a:lvl2pPr>
            <a:lvl3pPr marL="914400" indent="0">
              <a:buFontTx/>
              <a:buNone/>
              <a:defRPr sz="4200" b="1" i="0" baseline="0">
                <a:solidFill>
                  <a:schemeClr val="bg2">
                    <a:lumMod val="50000"/>
                  </a:schemeClr>
                </a:solidFill>
              </a:defRPr>
            </a:lvl3pPr>
            <a:lvl4pPr marL="1371600" indent="0">
              <a:buFontTx/>
              <a:buNone/>
              <a:defRPr sz="4200" b="1" i="0" baseline="0">
                <a:solidFill>
                  <a:schemeClr val="bg2">
                    <a:lumMod val="50000"/>
                  </a:schemeClr>
                </a:solidFill>
              </a:defRPr>
            </a:lvl4pPr>
            <a:lvl5pPr marL="1828800" indent="0">
              <a:buFontTx/>
              <a:buNone/>
              <a:defRPr sz="4200" b="1" i="0" baseline="0">
                <a:solidFill>
                  <a:schemeClr val="bg2">
                    <a:lumMod val="50000"/>
                  </a:schemeClr>
                </a:solidFill>
              </a:defRPr>
            </a:lvl5pPr>
          </a:lstStyle>
          <a:p>
            <a:pPr lvl="0"/>
            <a:r>
              <a:rPr lang="sv-SE"/>
              <a:t>Platshållare mindre rubrik graf</a:t>
            </a:r>
          </a:p>
        </p:txBody>
      </p:sp>
      <p:sp>
        <p:nvSpPr>
          <p:cNvPr id="15" name="Platshållare för diagram 14">
            <a:extLst>
              <a:ext uri="{FF2B5EF4-FFF2-40B4-BE49-F238E27FC236}">
                <a16:creationId xmlns:a16="http://schemas.microsoft.com/office/drawing/2014/main" id="{0E1230E9-28B6-2540-9FC2-8F432CA5E0BE}"/>
              </a:ext>
            </a:extLst>
          </p:cNvPr>
          <p:cNvSpPr>
            <a:spLocks noGrp="1"/>
          </p:cNvSpPr>
          <p:nvPr>
            <p:ph type="chart" sz="quarter" idx="13"/>
          </p:nvPr>
        </p:nvSpPr>
        <p:spPr>
          <a:xfrm>
            <a:off x="1128693" y="2348879"/>
            <a:ext cx="8279675" cy="3959845"/>
          </a:xfrm>
          <a:prstGeom prst="rect">
            <a:avLst/>
          </a:prstGeom>
        </p:spPr>
        <p:txBody>
          <a:bodyPr/>
          <a:lstStyle>
            <a:lvl1pPr marL="0" indent="0" algn="ctr">
              <a:buFontTx/>
              <a:buNone/>
              <a:defRPr sz="2800"/>
            </a:lvl1pPr>
          </a:lstStyle>
          <a:p>
            <a:r>
              <a:rPr lang="sv-SE"/>
              <a:t>Klicka på ikonen för att lägga till ett diagram</a:t>
            </a:r>
          </a:p>
        </p:txBody>
      </p:sp>
    </p:spTree>
    <p:extLst>
      <p:ext uri="{BB962C8B-B14F-4D97-AF65-F5344CB8AC3E}">
        <p14:creationId xmlns:p14="http://schemas.microsoft.com/office/powerpoint/2010/main" val="167398529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1026" userDrawn="1">
          <p15:clr>
            <a:srgbClr val="FBAE40"/>
          </p15:clr>
        </p15:guide>
        <p15:guide id="3" orient="horz" pos="1616" userDrawn="1">
          <p15:clr>
            <a:srgbClr val="FBAE40"/>
          </p15:clr>
        </p15:guide>
        <p15:guide id="4" pos="71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blå">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FB740AF-6908-1A41-970C-5B38869882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Platshållare för text 2">
            <a:extLst>
              <a:ext uri="{FF2B5EF4-FFF2-40B4-BE49-F238E27FC236}">
                <a16:creationId xmlns:a16="http://schemas.microsoft.com/office/drawing/2014/main" id="{F25199AC-0901-FF44-99CD-4B45ECE0F287}"/>
              </a:ext>
            </a:extLst>
          </p:cNvPr>
          <p:cNvSpPr>
            <a:spLocks noGrp="1"/>
          </p:cNvSpPr>
          <p:nvPr>
            <p:ph type="body" sz="quarter" idx="14" hasCustomPrompt="1"/>
          </p:nvPr>
        </p:nvSpPr>
        <p:spPr>
          <a:xfrm>
            <a:off x="1050149" y="5525320"/>
            <a:ext cx="1733483" cy="711992"/>
          </a:xfrm>
          <a:prstGeom prst="rect">
            <a:avLst/>
          </a:prstGeom>
        </p:spPr>
        <p:txBody>
          <a:bodyPr/>
          <a:lstStyle>
            <a:lvl1pPr marL="0" indent="0">
              <a:buFontTx/>
              <a:buNone/>
              <a:defRPr sz="12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Kontakt</a:t>
            </a:r>
          </a:p>
          <a:p>
            <a:pPr lvl="0"/>
            <a:r>
              <a:rPr lang="sv-SE"/>
              <a:t>Efternamn</a:t>
            </a:r>
          </a:p>
          <a:p>
            <a:pPr lvl="0"/>
            <a:r>
              <a:rPr lang="sv-SE"/>
              <a:t>Förvaltning</a:t>
            </a:r>
          </a:p>
        </p:txBody>
      </p:sp>
      <p:sp>
        <p:nvSpPr>
          <p:cNvPr id="7" name="Platshållare för text 2">
            <a:extLst>
              <a:ext uri="{FF2B5EF4-FFF2-40B4-BE49-F238E27FC236}">
                <a16:creationId xmlns:a16="http://schemas.microsoft.com/office/drawing/2014/main" id="{1ED37E18-E9BE-EB4F-8F89-C41F18D16DC1}"/>
              </a:ext>
            </a:extLst>
          </p:cNvPr>
          <p:cNvSpPr>
            <a:spLocks noGrp="1"/>
          </p:cNvSpPr>
          <p:nvPr>
            <p:ph type="body" sz="quarter" idx="15" hasCustomPrompt="1"/>
          </p:nvPr>
        </p:nvSpPr>
        <p:spPr>
          <a:xfrm>
            <a:off x="1050149" y="764704"/>
            <a:ext cx="1949507" cy="864096"/>
          </a:xfrm>
          <a:prstGeom prst="rect">
            <a:avLst/>
          </a:prstGeom>
        </p:spPr>
        <p:txBody>
          <a:bodyPr/>
          <a:lstStyle>
            <a:lvl1pPr marL="0" indent="0">
              <a:buFontTx/>
              <a:buNone/>
              <a:defRPr sz="44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Tack!</a:t>
            </a:r>
          </a:p>
        </p:txBody>
      </p:sp>
    </p:spTree>
    <p:extLst>
      <p:ext uri="{BB962C8B-B14F-4D97-AF65-F5344CB8AC3E}">
        <p14:creationId xmlns:p14="http://schemas.microsoft.com/office/powerpoint/2010/main" val="3062210661"/>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orange">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A5FBFB88-1462-FE4E-80DF-F716A52C7B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tshållare för text 2">
            <a:extLst>
              <a:ext uri="{FF2B5EF4-FFF2-40B4-BE49-F238E27FC236}">
                <a16:creationId xmlns:a16="http://schemas.microsoft.com/office/drawing/2014/main" id="{3E622DA1-2B31-3743-A3D9-7319E656E2DD}"/>
              </a:ext>
            </a:extLst>
          </p:cNvPr>
          <p:cNvSpPr>
            <a:spLocks noGrp="1"/>
          </p:cNvSpPr>
          <p:nvPr>
            <p:ph type="body" sz="quarter" idx="14" hasCustomPrompt="1"/>
          </p:nvPr>
        </p:nvSpPr>
        <p:spPr>
          <a:xfrm>
            <a:off x="1050149" y="5525320"/>
            <a:ext cx="1733483" cy="711992"/>
          </a:xfrm>
          <a:prstGeom prst="rect">
            <a:avLst/>
          </a:prstGeom>
        </p:spPr>
        <p:txBody>
          <a:bodyPr/>
          <a:lstStyle>
            <a:lvl1pPr marL="0" indent="0">
              <a:buFontTx/>
              <a:buNone/>
              <a:defRPr sz="12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Kontakt</a:t>
            </a:r>
          </a:p>
          <a:p>
            <a:pPr lvl="0"/>
            <a:r>
              <a:rPr lang="sv-SE"/>
              <a:t>Efternamn</a:t>
            </a:r>
          </a:p>
          <a:p>
            <a:pPr lvl="0"/>
            <a:r>
              <a:rPr lang="sv-SE"/>
              <a:t>Förvaltning</a:t>
            </a:r>
          </a:p>
        </p:txBody>
      </p:sp>
      <p:sp>
        <p:nvSpPr>
          <p:cNvPr id="8" name="Platshållare för text 2">
            <a:extLst>
              <a:ext uri="{FF2B5EF4-FFF2-40B4-BE49-F238E27FC236}">
                <a16:creationId xmlns:a16="http://schemas.microsoft.com/office/drawing/2014/main" id="{621D3452-D12A-E04C-AB45-6DE6EF3DC439}"/>
              </a:ext>
            </a:extLst>
          </p:cNvPr>
          <p:cNvSpPr>
            <a:spLocks noGrp="1"/>
          </p:cNvSpPr>
          <p:nvPr>
            <p:ph type="body" sz="quarter" idx="15" hasCustomPrompt="1"/>
          </p:nvPr>
        </p:nvSpPr>
        <p:spPr>
          <a:xfrm>
            <a:off x="1050149" y="764704"/>
            <a:ext cx="1949507" cy="864096"/>
          </a:xfrm>
          <a:prstGeom prst="rect">
            <a:avLst/>
          </a:prstGeom>
        </p:spPr>
        <p:txBody>
          <a:bodyPr/>
          <a:lstStyle>
            <a:lvl1pPr marL="0" indent="0">
              <a:buFontTx/>
              <a:buNone/>
              <a:defRPr sz="4400" baseline="0">
                <a:solidFill>
                  <a:schemeClr val="bg1"/>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Tack!</a:t>
            </a:r>
          </a:p>
        </p:txBody>
      </p:sp>
    </p:spTree>
    <p:extLst>
      <p:ext uri="{BB962C8B-B14F-4D97-AF65-F5344CB8AC3E}">
        <p14:creationId xmlns:p14="http://schemas.microsoft.com/office/powerpoint/2010/main" val="12024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grafisk orange">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2910B18-738A-8E41-9A4E-A2A9969CF6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Platshållare för text 22">
            <a:extLst>
              <a:ext uri="{FF2B5EF4-FFF2-40B4-BE49-F238E27FC236}">
                <a16:creationId xmlns:a16="http://schemas.microsoft.com/office/drawing/2014/main" id="{4C70EEE3-75CA-3A41-9DEF-B5BCE10713A4}"/>
              </a:ext>
            </a:extLst>
          </p:cNvPr>
          <p:cNvSpPr>
            <a:spLocks noGrp="1"/>
          </p:cNvSpPr>
          <p:nvPr>
            <p:ph type="body" sz="quarter" idx="10" hasCustomPrompt="1"/>
          </p:nvPr>
        </p:nvSpPr>
        <p:spPr>
          <a:xfrm>
            <a:off x="697771" y="1052736"/>
            <a:ext cx="5760714" cy="1186278"/>
          </a:xfrm>
          <a:prstGeom prst="rect">
            <a:avLst/>
          </a:prstGeom>
        </p:spPr>
        <p:txBody>
          <a:bodyPr lIns="0"/>
          <a:lstStyle>
            <a:lvl1pPr marL="0" indent="0" algn="l">
              <a:lnSpc>
                <a:spcPct val="100000"/>
              </a:lnSpc>
              <a:buFontTx/>
              <a:buNone/>
              <a:defRPr sz="2800" spc="100" baseline="0">
                <a:solidFill>
                  <a:schemeClr val="bg1"/>
                </a:solidFill>
                <a:latin typeface="Helvetica LT Std" pitchFamily="2" charset="0"/>
              </a:defRPr>
            </a:lvl1pPr>
          </a:lstStyle>
          <a:p>
            <a:pPr fontAlgn="t">
              <a:lnSpc>
                <a:spcPts val="3560"/>
              </a:lnSpc>
            </a:pPr>
            <a:r>
              <a:rPr lang="sv-SE" sz="2800" b="0" kern="0" spc="100" baseline="0">
                <a:solidFill>
                  <a:schemeClr val="bg1"/>
                </a:solidFill>
                <a:latin typeface="Helvetica LT Std" pitchFamily="2" charset="0"/>
              </a:rPr>
              <a:t>TITELRUBRIK</a:t>
            </a:r>
            <a:br>
              <a:rPr lang="sv-SE" sz="2800" b="0" kern="0" spc="100" baseline="0">
                <a:solidFill>
                  <a:schemeClr val="bg1"/>
                </a:solidFill>
                <a:latin typeface="Helvetica LT Std" pitchFamily="2" charset="0"/>
              </a:rPr>
            </a:br>
            <a:r>
              <a:rPr lang="sv-SE" sz="2800" b="0" kern="0" spc="100" baseline="0">
                <a:solidFill>
                  <a:schemeClr val="bg1"/>
                </a:solidFill>
                <a:latin typeface="Helvetica LT Std" pitchFamily="2" charset="0"/>
              </a:rPr>
              <a:t>PRESENTATION</a:t>
            </a:r>
            <a:endParaRPr lang="sv-SE"/>
          </a:p>
        </p:txBody>
      </p:sp>
      <p:sp>
        <p:nvSpPr>
          <p:cNvPr id="19" name="Platshållare för text 27">
            <a:extLst>
              <a:ext uri="{FF2B5EF4-FFF2-40B4-BE49-F238E27FC236}">
                <a16:creationId xmlns:a16="http://schemas.microsoft.com/office/drawing/2014/main" id="{AA016CF0-2F2E-384A-8B62-29209E8EA905}"/>
              </a:ext>
            </a:extLst>
          </p:cNvPr>
          <p:cNvSpPr>
            <a:spLocks noGrp="1"/>
          </p:cNvSpPr>
          <p:nvPr>
            <p:ph type="body" sz="quarter" idx="13" hasCustomPrompt="1"/>
          </p:nvPr>
        </p:nvSpPr>
        <p:spPr>
          <a:xfrm>
            <a:off x="8400256" y="476672"/>
            <a:ext cx="3384550" cy="1366838"/>
          </a:xfrm>
          <a:prstGeom prst="rect">
            <a:avLst/>
          </a:prstGeom>
        </p:spPr>
        <p:txBody>
          <a:bodyPr lIns="0"/>
          <a:lstStyle>
            <a:lvl1pPr marL="0" indent="0" algn="r">
              <a:lnSpc>
                <a:spcPts val="1740"/>
              </a:lnSpc>
              <a:buFontTx/>
              <a:buNone/>
              <a:defRPr sz="1200" spc="1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LULEÅ KOMMUN</a:t>
            </a:r>
          </a:p>
        </p:txBody>
      </p:sp>
      <p:sp>
        <p:nvSpPr>
          <p:cNvPr id="20" name="Platshållare för text 27">
            <a:extLst>
              <a:ext uri="{FF2B5EF4-FFF2-40B4-BE49-F238E27FC236}">
                <a16:creationId xmlns:a16="http://schemas.microsoft.com/office/drawing/2014/main" id="{4CB887C8-5A86-784F-B121-E98789AE4C45}"/>
              </a:ext>
            </a:extLst>
          </p:cNvPr>
          <p:cNvSpPr>
            <a:spLocks noGrp="1"/>
          </p:cNvSpPr>
          <p:nvPr>
            <p:ph type="body" sz="quarter" idx="12" hasCustomPrompt="1"/>
          </p:nvPr>
        </p:nvSpPr>
        <p:spPr>
          <a:xfrm>
            <a:off x="697771" y="2167005"/>
            <a:ext cx="3384550" cy="1366838"/>
          </a:xfrm>
          <a:prstGeom prst="rect">
            <a:avLst/>
          </a:prstGeom>
        </p:spPr>
        <p:txBody>
          <a:bodyPr lIns="0"/>
          <a:lstStyle>
            <a:lvl1pPr marL="0" indent="0">
              <a:lnSpc>
                <a:spcPts val="1740"/>
              </a:lnSpc>
              <a:buFontTx/>
              <a:buNone/>
              <a:defRPr sz="1200" baseline="0">
                <a:solidFill>
                  <a:schemeClr val="bg1"/>
                </a:solidFill>
              </a:defRPr>
            </a:lvl1pPr>
            <a:lvl2pPr marL="457200" indent="0">
              <a:buFontTx/>
              <a:buNone/>
              <a:defRPr sz="1200" baseline="0"/>
            </a:lvl2pPr>
            <a:lvl3pPr marL="914400" indent="0">
              <a:buFontTx/>
              <a:buNone/>
              <a:defRPr sz="1200" baseline="0"/>
            </a:lvl3pPr>
            <a:lvl4pPr marL="1371600" indent="0">
              <a:buFontTx/>
              <a:buNone/>
              <a:defRPr sz="1200" baseline="0"/>
            </a:lvl4pPr>
            <a:lvl5pPr marL="1828800" indent="0">
              <a:buFontTx/>
              <a:buNone/>
              <a:defRPr sz="1200" baseline="0"/>
            </a:lvl5pPr>
          </a:lstStyle>
          <a:p>
            <a:pPr lvl="0"/>
            <a:r>
              <a:rPr lang="sv-SE"/>
              <a:t>Namn Efternamn, titel, plats</a:t>
            </a:r>
            <a:br>
              <a:rPr lang="sv-SE"/>
            </a:br>
            <a:r>
              <a:rPr lang="sv-SE"/>
              <a:t>2022-01-01</a:t>
            </a:r>
          </a:p>
        </p:txBody>
      </p:sp>
    </p:spTree>
    <p:extLst>
      <p:ext uri="{BB962C8B-B14F-4D97-AF65-F5344CB8AC3E}">
        <p14:creationId xmlns:p14="http://schemas.microsoft.com/office/powerpoint/2010/main" val="1746443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vslutning vi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8C3C4AEB-5DE2-0240-8851-4E2E52BD63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latshållare för text 2">
            <a:extLst>
              <a:ext uri="{FF2B5EF4-FFF2-40B4-BE49-F238E27FC236}">
                <a16:creationId xmlns:a16="http://schemas.microsoft.com/office/drawing/2014/main" id="{6DD780DC-E6A1-8C42-8896-8F83ABC9EF42}"/>
              </a:ext>
            </a:extLst>
          </p:cNvPr>
          <p:cNvSpPr>
            <a:spLocks noGrp="1"/>
          </p:cNvSpPr>
          <p:nvPr>
            <p:ph type="body" sz="quarter" idx="14" hasCustomPrompt="1"/>
          </p:nvPr>
        </p:nvSpPr>
        <p:spPr>
          <a:xfrm>
            <a:off x="1050149" y="5525320"/>
            <a:ext cx="1733483" cy="711992"/>
          </a:xfrm>
          <a:prstGeom prst="rect">
            <a:avLst/>
          </a:prstGeom>
        </p:spPr>
        <p:txBody>
          <a:bodyPr/>
          <a:lstStyle>
            <a:lvl1pPr marL="0" indent="0">
              <a:buFontTx/>
              <a:buNone/>
              <a:defRPr sz="1200" baseline="0">
                <a:solidFill>
                  <a:schemeClr val="bg2">
                    <a:lumMod val="50000"/>
                  </a:schemeClr>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Kontakt</a:t>
            </a:r>
          </a:p>
          <a:p>
            <a:pPr lvl="0"/>
            <a:r>
              <a:rPr lang="sv-SE"/>
              <a:t>Efternamn</a:t>
            </a:r>
          </a:p>
          <a:p>
            <a:pPr lvl="0"/>
            <a:r>
              <a:rPr lang="sv-SE"/>
              <a:t>Förvaltning</a:t>
            </a:r>
          </a:p>
        </p:txBody>
      </p:sp>
      <p:sp>
        <p:nvSpPr>
          <p:cNvPr id="9" name="Platshållare för text 2">
            <a:extLst>
              <a:ext uri="{FF2B5EF4-FFF2-40B4-BE49-F238E27FC236}">
                <a16:creationId xmlns:a16="http://schemas.microsoft.com/office/drawing/2014/main" id="{5F6E419D-F82B-D945-8312-0CF4A2FEE1BB}"/>
              </a:ext>
            </a:extLst>
          </p:cNvPr>
          <p:cNvSpPr>
            <a:spLocks noGrp="1"/>
          </p:cNvSpPr>
          <p:nvPr>
            <p:ph type="body" sz="quarter" idx="15" hasCustomPrompt="1"/>
          </p:nvPr>
        </p:nvSpPr>
        <p:spPr>
          <a:xfrm>
            <a:off x="1050149" y="764704"/>
            <a:ext cx="1949507" cy="864096"/>
          </a:xfrm>
          <a:prstGeom prst="rect">
            <a:avLst/>
          </a:prstGeom>
        </p:spPr>
        <p:txBody>
          <a:bodyPr/>
          <a:lstStyle>
            <a:lvl1pPr marL="0" indent="0">
              <a:buFontTx/>
              <a:buNone/>
              <a:defRPr sz="4400" baseline="0">
                <a:solidFill>
                  <a:schemeClr val="accent3"/>
                </a:solidFill>
              </a:defRPr>
            </a:lvl1pPr>
            <a:lvl2pPr marL="457200" indent="0">
              <a:buFontTx/>
              <a:buNone/>
              <a:defRPr sz="1200"/>
            </a:lvl2pPr>
            <a:lvl3pPr marL="914400" indent="0">
              <a:buFontTx/>
              <a:buNone/>
              <a:defRPr sz="1200"/>
            </a:lvl3pPr>
            <a:lvl4pPr marL="1371600" indent="0">
              <a:buFontTx/>
              <a:buNone/>
              <a:defRPr sz="1200"/>
            </a:lvl4pPr>
            <a:lvl5pPr marL="1828800" indent="0">
              <a:buFontTx/>
              <a:buNone/>
              <a:defRPr sz="1200"/>
            </a:lvl5pPr>
          </a:lstStyle>
          <a:p>
            <a:pPr lvl="0"/>
            <a:r>
              <a:rPr lang="sv-SE"/>
              <a:t>Tack!</a:t>
            </a:r>
          </a:p>
        </p:txBody>
      </p:sp>
    </p:spTree>
    <p:extLst>
      <p:ext uri="{BB962C8B-B14F-4D97-AF65-F5344CB8AC3E}">
        <p14:creationId xmlns:p14="http://schemas.microsoft.com/office/powerpoint/2010/main" val="1340451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EB85B929-1F4A-48C3-A6E9-98B82C20EFAD}" type="datetimeFigureOut">
              <a:rPr lang="sv-SE" smtClean="0"/>
              <a:t>2023-09-04</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2496737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p:cNvSpPr>
            <a:spLocks noGrp="1"/>
          </p:cNvSpPr>
          <p:nvPr>
            <p:ph type="dt" sz="half" idx="10"/>
          </p:nvPr>
        </p:nvSpPr>
        <p:spPr/>
        <p:txBody>
          <a:bodyPr/>
          <a:lstStyle/>
          <a:p>
            <a:fld id="{EB85B929-1F4A-48C3-A6E9-98B82C20EFAD}" type="datetimeFigureOut">
              <a:rPr lang="sv-SE" smtClean="0"/>
              <a:t>2023-09-04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748510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älkommen agenda mönster blå">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C3119F2E-E989-CA44-84F7-644D243CA9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Platshållare för text 28">
            <a:extLst>
              <a:ext uri="{FF2B5EF4-FFF2-40B4-BE49-F238E27FC236}">
                <a16:creationId xmlns:a16="http://schemas.microsoft.com/office/drawing/2014/main" id="{FFC6F8E0-3FED-4C4C-A1C0-4C87A9EEF8C5}"/>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bg1"/>
                </a:solidFill>
              </a:defRPr>
            </a:lvl1pPr>
          </a:lstStyle>
          <a:p>
            <a:pPr lvl="0"/>
            <a:r>
              <a:rPr lang="sv-SE"/>
              <a:t>Välkommen</a:t>
            </a:r>
            <a:br>
              <a:rPr lang="sv-SE"/>
            </a:br>
            <a:r>
              <a:rPr lang="sv-SE"/>
              <a:t>Agenda</a:t>
            </a:r>
          </a:p>
        </p:txBody>
      </p:sp>
      <p:sp>
        <p:nvSpPr>
          <p:cNvPr id="32" name="Platshållare för text 30">
            <a:extLst>
              <a:ext uri="{FF2B5EF4-FFF2-40B4-BE49-F238E27FC236}">
                <a16:creationId xmlns:a16="http://schemas.microsoft.com/office/drawing/2014/main" id="{78A48A62-8B9E-7A44-8DD2-A363DE6F228A}"/>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bg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735472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älkommen agenda mönster orange">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2717D1AF-9755-E448-B623-0A535B5C40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Platshållare för text 28">
            <a:extLst>
              <a:ext uri="{FF2B5EF4-FFF2-40B4-BE49-F238E27FC236}">
                <a16:creationId xmlns:a16="http://schemas.microsoft.com/office/drawing/2014/main" id="{054A8954-F4E1-6F4D-8EB3-5580668DD628}"/>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Välkommen</a:t>
            </a:r>
            <a:br>
              <a:rPr lang="sv-SE"/>
            </a:br>
            <a:r>
              <a:rPr lang="sv-SE"/>
              <a:t>Agenda</a:t>
            </a:r>
          </a:p>
        </p:txBody>
      </p:sp>
      <p:sp>
        <p:nvSpPr>
          <p:cNvPr id="10" name="Platshållare för text 30">
            <a:extLst>
              <a:ext uri="{FF2B5EF4-FFF2-40B4-BE49-F238E27FC236}">
                <a16:creationId xmlns:a16="http://schemas.microsoft.com/office/drawing/2014/main" id="{7ABFE80F-BEE6-7E49-BDE7-B90193484472}"/>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387740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kommen agenda mönsterdel blå">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D1BBCAA-6BD3-2344-AA10-4CC91E124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ubrik 1">
            <a:extLst>
              <a:ext uri="{FF2B5EF4-FFF2-40B4-BE49-F238E27FC236}">
                <a16:creationId xmlns:a16="http://schemas.microsoft.com/office/drawing/2014/main" id="{0923E159-0813-004F-8EC3-5D946AE68989}"/>
              </a:ext>
            </a:extLst>
          </p:cNvPr>
          <p:cNvSpPr txBox="1">
            <a:spLocks/>
          </p:cNvSpPr>
          <p:nvPr userDrawn="1"/>
        </p:nvSpPr>
        <p:spPr bwMode="auto">
          <a:xfrm>
            <a:off x="1045067" y="5229200"/>
            <a:ext cx="6264696" cy="126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a:lstStyle>
          <a:p>
            <a:pPr>
              <a:lnSpc>
                <a:spcPts val="1880"/>
              </a:lnSpc>
            </a:pPr>
            <a:r>
              <a:rPr lang="sv-SE" sz="1200" b="0" kern="0" baseline="0">
                <a:solidFill>
                  <a:schemeClr val="bg1"/>
                </a:solidFill>
                <a:latin typeface="Helvetica LT Std" pitchFamily="2" charset="0"/>
              </a:rPr>
              <a:t>Kontakt</a:t>
            </a:r>
            <a:br>
              <a:rPr lang="sv-SE" sz="1200" b="0" kern="0" baseline="0">
                <a:solidFill>
                  <a:schemeClr val="bg1"/>
                </a:solidFill>
                <a:latin typeface="Helvetica LT Std" pitchFamily="2" charset="0"/>
              </a:rPr>
            </a:br>
            <a:r>
              <a:rPr lang="sv-SE" sz="1200" b="0" kern="0" baseline="0">
                <a:solidFill>
                  <a:schemeClr val="bg1"/>
                </a:solidFill>
                <a:latin typeface="Helvetica LT Std" pitchFamily="2" charset="0"/>
              </a:rPr>
              <a:t>Namn Efternamn, titel </a:t>
            </a:r>
          </a:p>
          <a:p>
            <a:pPr>
              <a:lnSpc>
                <a:spcPts val="1880"/>
              </a:lnSpc>
            </a:pPr>
            <a:r>
              <a:rPr lang="sv-SE" sz="1200" b="0" kern="0" baseline="0">
                <a:solidFill>
                  <a:schemeClr val="bg1"/>
                </a:solidFill>
                <a:latin typeface="Helvetica LT Std" pitchFamily="2" charset="0"/>
              </a:rPr>
              <a:t>Förvaltning</a:t>
            </a:r>
          </a:p>
        </p:txBody>
      </p:sp>
      <p:sp>
        <p:nvSpPr>
          <p:cNvPr id="7" name="Platshållare för text 28">
            <a:extLst>
              <a:ext uri="{FF2B5EF4-FFF2-40B4-BE49-F238E27FC236}">
                <a16:creationId xmlns:a16="http://schemas.microsoft.com/office/drawing/2014/main" id="{020B72A5-802E-2A40-9DDF-AAE76D2A4F63}"/>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defRPr>
            </a:lvl1pPr>
          </a:lstStyle>
          <a:p>
            <a:pPr lvl="0"/>
            <a:r>
              <a:rPr lang="sv-SE"/>
              <a:t>Välkommen</a:t>
            </a:r>
            <a:br>
              <a:rPr lang="sv-SE"/>
            </a:br>
            <a:r>
              <a:rPr lang="sv-SE"/>
              <a:t>Agenda</a:t>
            </a:r>
          </a:p>
        </p:txBody>
      </p:sp>
      <p:sp>
        <p:nvSpPr>
          <p:cNvPr id="9" name="Platshållare för text 30">
            <a:extLst>
              <a:ext uri="{FF2B5EF4-FFF2-40B4-BE49-F238E27FC236}">
                <a16:creationId xmlns:a16="http://schemas.microsoft.com/office/drawing/2014/main" id="{A01D04E6-09BC-DB43-8F43-6F001968E93B}"/>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2748245656"/>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kommen agenda mönsterdel orange">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F285ECB0-C843-0E4F-9CCF-CAF30A486F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Platshållare för text 28">
            <a:extLst>
              <a:ext uri="{FF2B5EF4-FFF2-40B4-BE49-F238E27FC236}">
                <a16:creationId xmlns:a16="http://schemas.microsoft.com/office/drawing/2014/main" id="{FFC6F8E0-3FED-4C4C-A1C0-4C87A9EEF8C5}"/>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defRPr>
            </a:lvl1pPr>
          </a:lstStyle>
          <a:p>
            <a:pPr lvl="0"/>
            <a:r>
              <a:rPr lang="sv-SE"/>
              <a:t>Välkommen</a:t>
            </a:r>
            <a:br>
              <a:rPr lang="sv-SE"/>
            </a:br>
            <a:r>
              <a:rPr lang="sv-SE"/>
              <a:t>Agenda</a:t>
            </a:r>
          </a:p>
        </p:txBody>
      </p:sp>
      <p:sp>
        <p:nvSpPr>
          <p:cNvPr id="9" name="Platshållare för text 30">
            <a:extLst>
              <a:ext uri="{FF2B5EF4-FFF2-40B4-BE49-F238E27FC236}">
                <a16:creationId xmlns:a16="http://schemas.microsoft.com/office/drawing/2014/main" id="{5272E7B3-294D-A04C-8069-7CC5A0DEFF26}"/>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Platshållare för ämne eller program</a:t>
            </a:r>
          </a:p>
        </p:txBody>
      </p:sp>
    </p:spTree>
    <p:extLst>
      <p:ext uri="{BB962C8B-B14F-4D97-AF65-F5344CB8AC3E}">
        <p14:creationId xmlns:p14="http://schemas.microsoft.com/office/powerpoint/2010/main" val="2879659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710" userDrawn="1">
          <p15:clr>
            <a:srgbClr val="FBAE40"/>
          </p15:clr>
        </p15:guide>
        <p15:guide id="3"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tat rubrik mönster isblå">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0F0C414-351C-E04C-879F-661CDB0425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Platshållare för text 28">
            <a:extLst>
              <a:ext uri="{FF2B5EF4-FFF2-40B4-BE49-F238E27FC236}">
                <a16:creationId xmlns:a16="http://schemas.microsoft.com/office/drawing/2014/main" id="{68E3B4F3-6DEB-784E-B5FA-9ACC8A59434E}"/>
              </a:ext>
            </a:extLst>
          </p:cNvPr>
          <p:cNvSpPr>
            <a:spLocks noGrp="1"/>
          </p:cNvSpPr>
          <p:nvPr>
            <p:ph type="body" sz="quarter" idx="10" hasCustomPrompt="1"/>
          </p:nvPr>
        </p:nvSpPr>
        <p:spPr>
          <a:xfrm>
            <a:off x="1066096" y="1844825"/>
            <a:ext cx="7550184" cy="2232248"/>
          </a:xfrm>
          <a:prstGeom prst="rect">
            <a:avLst/>
          </a:prstGeom>
        </p:spPr>
        <p:txBody>
          <a:bodyPr/>
          <a:lstStyle>
            <a:lvl1pPr marL="0" indent="0">
              <a:lnSpc>
                <a:spcPts val="8060"/>
              </a:lnSpc>
              <a:spcBef>
                <a:spcPts val="0"/>
              </a:spcBef>
              <a:buFontTx/>
              <a:buNone/>
              <a:defRPr sz="7800" b="1" i="0" baseline="0">
                <a:solidFill>
                  <a:schemeClr val="accent1"/>
                </a:solidFill>
                <a:latin typeface="Helvetica LT Std" pitchFamily="2" charset="0"/>
              </a:defRPr>
            </a:lvl1pPr>
          </a:lstStyle>
          <a:p>
            <a:pPr lvl="0"/>
            <a:r>
              <a:rPr lang="sv-SE"/>
              <a:t>”Plats för citat</a:t>
            </a:r>
            <a:br>
              <a:rPr lang="sv-SE"/>
            </a:br>
            <a:r>
              <a:rPr lang="sv-SE"/>
              <a:t>eller rubrik”</a:t>
            </a:r>
          </a:p>
        </p:txBody>
      </p:sp>
      <p:sp>
        <p:nvSpPr>
          <p:cNvPr id="12" name="Platshållare för text 30">
            <a:extLst>
              <a:ext uri="{FF2B5EF4-FFF2-40B4-BE49-F238E27FC236}">
                <a16:creationId xmlns:a16="http://schemas.microsoft.com/office/drawing/2014/main" id="{A1880A58-C2CF-304A-9EBE-90787FFF9D6E}"/>
              </a:ext>
            </a:extLst>
          </p:cNvPr>
          <p:cNvSpPr>
            <a:spLocks noGrp="1"/>
          </p:cNvSpPr>
          <p:nvPr>
            <p:ph type="body" sz="quarter" idx="11" hasCustomPrompt="1"/>
          </p:nvPr>
        </p:nvSpPr>
        <p:spPr>
          <a:xfrm>
            <a:off x="1066096" y="4293096"/>
            <a:ext cx="5761037" cy="1584325"/>
          </a:xfrm>
          <a:prstGeom prst="rect">
            <a:avLst/>
          </a:prstGeom>
        </p:spPr>
        <p:txBody>
          <a:bodyPr/>
          <a:lstStyle>
            <a:lvl1pPr marL="0" indent="0">
              <a:buFontTx/>
              <a:buNone/>
              <a:defRPr sz="2600" baseline="0">
                <a:solidFill>
                  <a:schemeClr val="tx1"/>
                </a:solidFill>
              </a:defRPr>
            </a:lvl1pPr>
            <a:lvl2pPr marL="457200" indent="0">
              <a:buFontTx/>
              <a:buNone/>
              <a:defRPr sz="2600" baseline="0">
                <a:solidFill>
                  <a:schemeClr val="bg1"/>
                </a:solidFill>
              </a:defRPr>
            </a:lvl2pPr>
            <a:lvl3pPr marL="914400" indent="0">
              <a:buFontTx/>
              <a:buNone/>
              <a:defRPr sz="2600" baseline="0">
                <a:solidFill>
                  <a:schemeClr val="bg1"/>
                </a:solidFill>
              </a:defRPr>
            </a:lvl3pPr>
            <a:lvl4pPr marL="1371600" indent="0">
              <a:buFontTx/>
              <a:buNone/>
              <a:defRPr sz="2600" baseline="0">
                <a:solidFill>
                  <a:schemeClr val="bg1"/>
                </a:solidFill>
              </a:defRPr>
            </a:lvl4pPr>
            <a:lvl5pPr marL="1828800" indent="0">
              <a:buFontTx/>
              <a:buNone/>
              <a:defRPr sz="2600" baseline="0">
                <a:solidFill>
                  <a:schemeClr val="bg1"/>
                </a:solidFill>
              </a:defRPr>
            </a:lvl5pPr>
          </a:lstStyle>
          <a:p>
            <a:pPr lvl="0"/>
            <a:r>
              <a:rPr lang="sv-SE"/>
              <a:t>Namn eller ämne</a:t>
            </a:r>
          </a:p>
        </p:txBody>
      </p:sp>
    </p:spTree>
    <p:extLst>
      <p:ext uri="{BB962C8B-B14F-4D97-AF65-F5344CB8AC3E}">
        <p14:creationId xmlns:p14="http://schemas.microsoft.com/office/powerpoint/2010/main" val="990976125"/>
      </p:ext>
    </p:extLst>
  </p:cSld>
  <p:clrMapOvr>
    <a:masterClrMapping/>
  </p:clrMapOvr>
  <p:extLst>
    <p:ext uri="{DCECCB84-F9BA-43D5-87BE-67443E8EF086}">
      <p15:sldGuideLst xmlns:p15="http://schemas.microsoft.com/office/powerpoint/2012/main">
        <p15:guide id="1" pos="3840" userDrawn="1">
          <p15:clr>
            <a:srgbClr val="FBAE40"/>
          </p15:clr>
        </p15:guide>
        <p15:guide id="2" pos="71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703" r:id="rId2"/>
    <p:sldLayoutId id="2147483692" r:id="rId3"/>
    <p:sldLayoutId id="2147483693" r:id="rId4"/>
    <p:sldLayoutId id="2147483680" r:id="rId5"/>
    <p:sldLayoutId id="2147483704" r:id="rId6"/>
    <p:sldLayoutId id="2147483734" r:id="rId7"/>
    <p:sldLayoutId id="2147483721" r:id="rId8"/>
    <p:sldLayoutId id="2147483728" r:id="rId9"/>
    <p:sldLayoutId id="2147483729" r:id="rId10"/>
    <p:sldLayoutId id="2147483715" r:id="rId11"/>
    <p:sldLayoutId id="2147483669" r:id="rId12"/>
    <p:sldLayoutId id="2147483705" r:id="rId13"/>
    <p:sldLayoutId id="2147483731" r:id="rId14"/>
    <p:sldLayoutId id="2147483733" r:id="rId15"/>
    <p:sldLayoutId id="2147483710" r:id="rId16"/>
    <p:sldLayoutId id="2147483720" r:id="rId17"/>
    <p:sldLayoutId id="2147483716" r:id="rId18"/>
    <p:sldLayoutId id="2147483719" r:id="rId19"/>
    <p:sldLayoutId id="2147483730" r:id="rId20"/>
    <p:sldLayoutId id="2147483732" r:id="rId21"/>
    <p:sldLayoutId id="2147483714" r:id="rId22"/>
    <p:sldLayoutId id="2147483722" r:id="rId23"/>
    <p:sldLayoutId id="2147483706" r:id="rId24"/>
    <p:sldLayoutId id="2147483718" r:id="rId25"/>
    <p:sldLayoutId id="2147483736" r:id="rId26"/>
    <p:sldLayoutId id="2147483735" r:id="rId27"/>
    <p:sldLayoutId id="2147483727" r:id="rId28"/>
    <p:sldLayoutId id="2147483737" r:id="rId29"/>
    <p:sldLayoutId id="2147483711" r:id="rId30"/>
    <p:sldLayoutId id="2147483725" r:id="rId31"/>
    <p:sldLayoutId id="2147483712" r:id="rId32"/>
    <p:sldLayoutId id="2147483726" r:id="rId33"/>
    <p:sldLayoutId id="2147483713" r:id="rId34"/>
    <p:sldLayoutId id="2147483723" r:id="rId35"/>
    <p:sldLayoutId id="2147483717" r:id="rId36"/>
    <p:sldLayoutId id="2147483724" r:id="rId37"/>
    <p:sldLayoutId id="2147483707" r:id="rId38"/>
    <p:sldLayoutId id="2147483708" r:id="rId39"/>
    <p:sldLayoutId id="2147483709" r:id="rId40"/>
    <p:sldLayoutId id="2147483738" r:id="rId41"/>
    <p:sldLayoutId id="2147483739" r:id="rId42"/>
  </p:sldLayoutIdLst>
  <p:txStyles>
    <p:titleStyle>
      <a:lvl1pPr marL="0" indent="0" algn="l" rtl="0" eaLnBrk="1" fontAlgn="base" hangingPunct="1">
        <a:spcBef>
          <a:spcPct val="0"/>
        </a:spcBef>
        <a:spcAft>
          <a:spcPct val="0"/>
        </a:spcAft>
        <a:buFontTx/>
        <a:buNone/>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Helvetica LT Std" pitchFamily="34" charset="0"/>
        </a:defRPr>
      </a:lvl2pPr>
      <a:lvl3pPr algn="ctr" rtl="0" eaLnBrk="1" fontAlgn="base" hangingPunct="1">
        <a:spcBef>
          <a:spcPct val="0"/>
        </a:spcBef>
        <a:spcAft>
          <a:spcPct val="0"/>
        </a:spcAft>
        <a:defRPr sz="4400">
          <a:solidFill>
            <a:schemeClr val="tx2"/>
          </a:solidFill>
          <a:latin typeface="Helvetica LT Std" pitchFamily="34" charset="0"/>
        </a:defRPr>
      </a:lvl3pPr>
      <a:lvl4pPr algn="ctr" rtl="0" eaLnBrk="1" fontAlgn="base" hangingPunct="1">
        <a:spcBef>
          <a:spcPct val="0"/>
        </a:spcBef>
        <a:spcAft>
          <a:spcPct val="0"/>
        </a:spcAft>
        <a:defRPr sz="4400">
          <a:solidFill>
            <a:schemeClr val="tx2"/>
          </a:solidFill>
          <a:latin typeface="Helvetica LT Std" pitchFamily="34" charset="0"/>
        </a:defRPr>
      </a:lvl4pPr>
      <a:lvl5pPr algn="ctr" rtl="0" eaLnBrk="1" fontAlgn="base" hangingPunct="1">
        <a:spcBef>
          <a:spcPct val="0"/>
        </a:spcBef>
        <a:spcAft>
          <a:spcPct val="0"/>
        </a:spcAft>
        <a:defRPr sz="4400">
          <a:solidFill>
            <a:schemeClr val="tx2"/>
          </a:solidFill>
          <a:latin typeface="Helvetica LT Std" pitchFamily="34" charset="0"/>
        </a:defRPr>
      </a:lvl5pPr>
      <a:lvl6pPr marL="457200" algn="ctr" rtl="0" eaLnBrk="1" fontAlgn="base" hangingPunct="1">
        <a:spcBef>
          <a:spcPct val="0"/>
        </a:spcBef>
        <a:spcAft>
          <a:spcPct val="0"/>
        </a:spcAft>
        <a:defRPr sz="4400">
          <a:solidFill>
            <a:schemeClr val="tx2"/>
          </a:solidFill>
          <a:latin typeface="Helvetica LT Std" pitchFamily="34" charset="0"/>
        </a:defRPr>
      </a:lvl6pPr>
      <a:lvl7pPr marL="914400" algn="ctr" rtl="0" eaLnBrk="1" fontAlgn="base" hangingPunct="1">
        <a:spcBef>
          <a:spcPct val="0"/>
        </a:spcBef>
        <a:spcAft>
          <a:spcPct val="0"/>
        </a:spcAft>
        <a:defRPr sz="4400">
          <a:solidFill>
            <a:schemeClr val="tx2"/>
          </a:solidFill>
          <a:latin typeface="Helvetica LT Std" pitchFamily="34" charset="0"/>
        </a:defRPr>
      </a:lvl7pPr>
      <a:lvl8pPr marL="1371600" algn="ctr" rtl="0" eaLnBrk="1" fontAlgn="base" hangingPunct="1">
        <a:spcBef>
          <a:spcPct val="0"/>
        </a:spcBef>
        <a:spcAft>
          <a:spcPct val="0"/>
        </a:spcAft>
        <a:defRPr sz="4400">
          <a:solidFill>
            <a:schemeClr val="tx2"/>
          </a:solidFill>
          <a:latin typeface="Helvetica LT Std" pitchFamily="34" charset="0"/>
        </a:defRPr>
      </a:lvl8pPr>
      <a:lvl9pPr marL="1828800" algn="ctr" rtl="0" eaLnBrk="1" fontAlgn="base" hangingPunct="1">
        <a:spcBef>
          <a:spcPct val="0"/>
        </a:spcBef>
        <a:spcAft>
          <a:spcPct val="0"/>
        </a:spcAft>
        <a:defRPr sz="4400">
          <a:solidFill>
            <a:schemeClr val="tx2"/>
          </a:solidFill>
          <a:latin typeface="Helvetica LT Std" pitchFamily="34" charset="0"/>
        </a:defRPr>
      </a:lvl9pPr>
    </p:titleStyle>
    <p:bodyStyle>
      <a:lvl1pPr marL="342900" indent="-342900" algn="l" rtl="0" eaLnBrk="1" fontAlgn="base" hangingPunct="1">
        <a:spcBef>
          <a:spcPct val="20000"/>
        </a:spcBef>
        <a:spcAft>
          <a:spcPct val="0"/>
        </a:spcAft>
        <a:buClrTx/>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6.xml"/><Relationship Id="rId7" Type="http://schemas.openxmlformats.org/officeDocument/2006/relationships/diagramQuickStyle" Target="../diagrams/quickStyle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7.png"/><Relationship Id="rId4" Type="http://schemas.openxmlformats.org/officeDocument/2006/relationships/notesSlide" Target="../notesSlides/notesSlide10.xml"/><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kunskapsguiden.se/omraden-och-teman/god-och-nara-vard/personcentrering/" TargetMode="External"/><Relationship Id="rId13" Type="http://schemas.openxmlformats.org/officeDocument/2006/relationships/image" Target="../media/image27.wmf"/><Relationship Id="rId3" Type="http://schemas.openxmlformats.org/officeDocument/2006/relationships/slideLayout" Target="../slideLayouts/slideLayout16.xml"/><Relationship Id="rId7" Type="http://schemas.openxmlformats.org/officeDocument/2006/relationships/hyperlink" Target="https://skrplay.screen9.tv/media/3f0XZIXgkrHrYl-FoLsYIQ/nara-vard-en-introduktion" TargetMode="External"/><Relationship Id="rId12" Type="http://schemas.openxmlformats.org/officeDocument/2006/relationships/oleObject" Target="../embeddings/oleObject2.bin"/><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gu.se/gpcc" TargetMode="External"/><Relationship Id="rId11" Type="http://schemas.openxmlformats.org/officeDocument/2006/relationships/image" Target="../media/image26.wmf"/><Relationship Id="rId5" Type="http://schemas.openxmlformats.org/officeDocument/2006/relationships/hyperlink" Target="https://medmanniska.org/" TargetMode="External"/><Relationship Id="rId10" Type="http://schemas.openxmlformats.org/officeDocument/2006/relationships/oleObject" Target="../embeddings/oleObject1.bin"/><Relationship Id="rId4" Type="http://schemas.openxmlformats.org/officeDocument/2006/relationships/notesSlide" Target="../notesSlides/notesSlide17.xml"/><Relationship Id="rId9" Type="http://schemas.openxmlformats.org/officeDocument/2006/relationships/hyperlink" Target="https://skr.se/skr/halsasjukvard/utvecklingavverksamhet/naravard/personcentreratforhallningssatt.16029.html" TargetMode="External"/><Relationship Id="rId1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6.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slideLayout" Target="../slideLayouts/slideLayout22.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8.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6.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9.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D49C63A-6837-8172-CA59-1D5ED02DFA3B}"/>
              </a:ext>
            </a:extLst>
          </p:cNvPr>
          <p:cNvSpPr>
            <a:spLocks noGrp="1"/>
          </p:cNvSpPr>
          <p:nvPr>
            <p:ph type="body" sz="quarter" idx="10"/>
          </p:nvPr>
        </p:nvSpPr>
        <p:spPr>
          <a:xfrm>
            <a:off x="640262" y="779566"/>
            <a:ext cx="5760714" cy="1186278"/>
          </a:xfrm>
        </p:spPr>
        <p:txBody>
          <a:bodyPr lIns="0" tIns="45720" rIns="91440" bIns="45720" anchor="t"/>
          <a:lstStyle/>
          <a:p>
            <a:r>
              <a:rPr lang="sv-SE" sz="4000">
                <a:latin typeface="Helvetica LT Std"/>
              </a:rPr>
              <a:t>Personcentrering</a:t>
            </a:r>
            <a:endParaRPr lang="sv-SE" sz="4000"/>
          </a:p>
        </p:txBody>
      </p:sp>
      <p:sp>
        <p:nvSpPr>
          <p:cNvPr id="3" name="Platshållare för text 2">
            <a:extLst>
              <a:ext uri="{FF2B5EF4-FFF2-40B4-BE49-F238E27FC236}">
                <a16:creationId xmlns:a16="http://schemas.microsoft.com/office/drawing/2014/main" id="{15C2A3F8-A082-CDB4-AFFC-84670363F018}"/>
              </a:ext>
            </a:extLst>
          </p:cNvPr>
          <p:cNvSpPr>
            <a:spLocks noGrp="1"/>
          </p:cNvSpPr>
          <p:nvPr>
            <p:ph type="body" sz="quarter" idx="12"/>
          </p:nvPr>
        </p:nvSpPr>
        <p:spPr/>
        <p:txBody>
          <a:bodyPr/>
          <a:lstStyle/>
          <a:p>
            <a:endParaRPr lang="sv-SE"/>
          </a:p>
        </p:txBody>
      </p:sp>
      <p:sp>
        <p:nvSpPr>
          <p:cNvPr id="4" name="Platshållare för text 3">
            <a:extLst>
              <a:ext uri="{FF2B5EF4-FFF2-40B4-BE49-F238E27FC236}">
                <a16:creationId xmlns:a16="http://schemas.microsoft.com/office/drawing/2014/main" id="{708A4808-2C59-AA65-84E1-1C285ABFAE52}"/>
              </a:ext>
            </a:extLst>
          </p:cNvPr>
          <p:cNvSpPr>
            <a:spLocks noGrp="1"/>
          </p:cNvSpPr>
          <p:nvPr>
            <p:ph type="body" sz="quarter" idx="13"/>
          </p:nvPr>
        </p:nvSpPr>
        <p:spPr/>
        <p:txBody>
          <a:bodyPr lIns="0" tIns="45720" rIns="91440" bIns="45720" anchor="t"/>
          <a:lstStyle/>
          <a:p>
            <a:endParaRPr lang="sv-SE"/>
          </a:p>
          <a:p>
            <a:pPr>
              <a:lnSpc>
                <a:spcPts val="1739"/>
              </a:lnSpc>
            </a:pPr>
            <a:endParaRPr lang="sv-SE"/>
          </a:p>
          <a:p>
            <a:pPr>
              <a:lnSpc>
                <a:spcPts val="1739"/>
              </a:lnSpc>
            </a:pPr>
            <a:r>
              <a:rPr lang="sv-SE"/>
              <a:t>SOCIALFÖRVALTNINGEN</a:t>
            </a:r>
          </a:p>
          <a:p>
            <a:pPr>
              <a:lnSpc>
                <a:spcPts val="1739"/>
              </a:lnSpc>
            </a:pPr>
            <a:r>
              <a:rPr lang="sv-SE"/>
              <a:t>LULEÅ KOMMUN</a:t>
            </a:r>
          </a:p>
        </p:txBody>
      </p:sp>
      <p:pic>
        <p:nvPicPr>
          <p:cNvPr id="5" name="Ljud 4">
            <a:hlinkClick r:id="" action="ppaction://media"/>
            <a:extLst>
              <a:ext uri="{FF2B5EF4-FFF2-40B4-BE49-F238E27FC236}">
                <a16:creationId xmlns:a16="http://schemas.microsoft.com/office/drawing/2014/main" id="{F3EB8A85-3ABD-F355-1925-999D9BAD4B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21687379"/>
      </p:ext>
    </p:extLst>
  </p:cSld>
  <p:clrMapOvr>
    <a:masterClrMapping/>
  </p:clrMapOvr>
  <mc:AlternateContent xmlns:mc="http://schemas.openxmlformats.org/markup-compatibility/2006" xmlns:p14="http://schemas.microsoft.com/office/powerpoint/2010/main">
    <mc:Choice Requires="p14">
      <p:transition spd="slow" p14:dur="2000" advTm="11277"/>
    </mc:Choice>
    <mc:Fallback xmlns="">
      <p:transition spd="slow" advTm="1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B0EC2BB-DB60-1B5C-F6FD-0EA3F9CD0954}"/>
              </a:ext>
            </a:extLst>
          </p:cNvPr>
          <p:cNvSpPr>
            <a:spLocks noGrp="1"/>
          </p:cNvSpPr>
          <p:nvPr>
            <p:ph type="body" sz="quarter" idx="12"/>
          </p:nvPr>
        </p:nvSpPr>
        <p:spPr>
          <a:xfrm>
            <a:off x="1085519" y="861757"/>
            <a:ext cx="9289032" cy="792088"/>
          </a:xfrm>
        </p:spPr>
        <p:txBody>
          <a:bodyPr lIns="91440" tIns="45720" rIns="91440" bIns="45720" anchor="t"/>
          <a:lstStyle/>
          <a:p>
            <a:r>
              <a:rPr lang="sv-SE" sz="4400"/>
              <a:t>”Vad är viktigt för dig?”</a:t>
            </a:r>
          </a:p>
        </p:txBody>
      </p:sp>
      <p:graphicFrame>
        <p:nvGraphicFramePr>
          <p:cNvPr id="4" name="Diagram 4">
            <a:extLst>
              <a:ext uri="{FF2B5EF4-FFF2-40B4-BE49-F238E27FC236}">
                <a16:creationId xmlns:a16="http://schemas.microsoft.com/office/drawing/2014/main" id="{2DD3AF6C-F394-E3C3-6077-D02FA91FAF9C}"/>
              </a:ext>
            </a:extLst>
          </p:cNvPr>
          <p:cNvGraphicFramePr/>
          <p:nvPr>
            <p:extLst>
              <p:ext uri="{D42A27DB-BD31-4B8C-83A1-F6EECF244321}">
                <p14:modId xmlns:p14="http://schemas.microsoft.com/office/powerpoint/2010/main" val="3549046305"/>
              </p:ext>
            </p:extLst>
          </p:nvPr>
        </p:nvGraphicFramePr>
        <p:xfrm>
          <a:off x="3759868" y="1597693"/>
          <a:ext cx="5860382" cy="365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4" name="Pratbubbla: oval 33">
            <a:extLst>
              <a:ext uri="{FF2B5EF4-FFF2-40B4-BE49-F238E27FC236}">
                <a16:creationId xmlns:a16="http://schemas.microsoft.com/office/drawing/2014/main" id="{1C3AF2C9-9500-4122-29F2-1413303D7220}"/>
              </a:ext>
            </a:extLst>
          </p:cNvPr>
          <p:cNvSpPr/>
          <p:nvPr/>
        </p:nvSpPr>
        <p:spPr bwMode="auto">
          <a:xfrm>
            <a:off x="7396969" y="995383"/>
            <a:ext cx="3132847" cy="879516"/>
          </a:xfrm>
          <a:prstGeom prst="wedgeEllipseCallout">
            <a:avLst>
              <a:gd name="adj1" fmla="val -30258"/>
              <a:gd name="adj2" fmla="val 64666"/>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a:solidFill>
                  <a:schemeClr val="tx2"/>
                </a:solidFill>
                <a:latin typeface="Helvetica LT Std"/>
              </a:rPr>
              <a:t>Lyssna in!</a:t>
            </a:r>
            <a:endParaRPr lang="sv-SE" sz="1800" b="1" i="0" u="none" strike="noStrike" cap="none" normalizeH="0" baseline="0">
              <a:ln>
                <a:noFill/>
              </a:ln>
              <a:solidFill>
                <a:schemeClr val="tx2"/>
              </a:solidFill>
              <a:effectLst/>
              <a:latin typeface="Helvetica LT Std" pitchFamily="34" charset="0"/>
            </a:endParaRPr>
          </a:p>
        </p:txBody>
      </p:sp>
      <p:sp>
        <p:nvSpPr>
          <p:cNvPr id="22" name="Pratbubbla: oval 21">
            <a:extLst>
              <a:ext uri="{FF2B5EF4-FFF2-40B4-BE49-F238E27FC236}">
                <a16:creationId xmlns:a16="http://schemas.microsoft.com/office/drawing/2014/main" id="{D0B0D8AF-A42B-4F5F-6ED2-70B8FAF1FFE4}"/>
              </a:ext>
            </a:extLst>
          </p:cNvPr>
          <p:cNvSpPr/>
          <p:nvPr/>
        </p:nvSpPr>
        <p:spPr bwMode="auto">
          <a:xfrm>
            <a:off x="635132" y="4672662"/>
            <a:ext cx="3372929" cy="1015214"/>
          </a:xfrm>
          <a:prstGeom prst="wedgeEllipseCallout">
            <a:avLst>
              <a:gd name="adj1" fmla="val 29151"/>
              <a:gd name="adj2" fmla="val -7635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a:solidFill>
                  <a:schemeClr val="tx2"/>
                </a:solidFill>
                <a:latin typeface="Helvetica LT Std"/>
              </a:rPr>
              <a:t>”Vad är det bästa för din hälsa?” </a:t>
            </a:r>
            <a:endParaRPr lang="sv-SE" sz="1800" b="1" i="0" u="none" strike="noStrike" cap="none" normalizeH="0" baseline="0">
              <a:ln>
                <a:noFill/>
              </a:ln>
              <a:solidFill>
                <a:schemeClr val="tx2"/>
              </a:solidFill>
              <a:effectLst/>
              <a:latin typeface="Helvetica LT Std" pitchFamily="34" charset="0"/>
            </a:endParaRPr>
          </a:p>
        </p:txBody>
      </p:sp>
      <p:sp>
        <p:nvSpPr>
          <p:cNvPr id="3" name="Pratbubbla: oval 2">
            <a:extLst>
              <a:ext uri="{FF2B5EF4-FFF2-40B4-BE49-F238E27FC236}">
                <a16:creationId xmlns:a16="http://schemas.microsoft.com/office/drawing/2014/main" id="{D12D5FA8-3BD7-4493-C22B-C2CFFED889FF}"/>
              </a:ext>
            </a:extLst>
          </p:cNvPr>
          <p:cNvSpPr/>
          <p:nvPr/>
        </p:nvSpPr>
        <p:spPr bwMode="auto">
          <a:xfrm>
            <a:off x="8530444" y="5085108"/>
            <a:ext cx="3132847" cy="879516"/>
          </a:xfrm>
          <a:prstGeom prst="wedgeEllipseCallout">
            <a:avLst>
              <a:gd name="adj1" fmla="val -38771"/>
              <a:gd name="adj2" fmla="val -75039"/>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a:solidFill>
                  <a:schemeClr val="tx2"/>
                </a:solidFill>
                <a:latin typeface="Helvetica LT Std"/>
              </a:rPr>
              <a:t>Och vad kan vi erbjuda...</a:t>
            </a:r>
            <a:endParaRPr lang="sv-SE" sz="1800" b="1" i="0" u="none" strike="noStrike" cap="none" normalizeH="0" baseline="0">
              <a:ln>
                <a:noFill/>
              </a:ln>
              <a:solidFill>
                <a:schemeClr val="tx2"/>
              </a:solidFill>
              <a:effectLst/>
              <a:latin typeface="Helvetica LT Std" pitchFamily="34" charset="0"/>
            </a:endParaRPr>
          </a:p>
        </p:txBody>
      </p:sp>
      <p:pic>
        <p:nvPicPr>
          <p:cNvPr id="7" name="Ljud 6">
            <a:hlinkClick r:id="" action="ppaction://media"/>
            <a:extLst>
              <a:ext uri="{FF2B5EF4-FFF2-40B4-BE49-F238E27FC236}">
                <a16:creationId xmlns:a16="http://schemas.microsoft.com/office/drawing/2014/main" id="{14FBBD5D-81FA-7E21-2A57-2F1ACF4D1B7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
        <p:nvSpPr>
          <p:cNvPr id="8" name="Pratbubbla: oval 7">
            <a:extLst>
              <a:ext uri="{FF2B5EF4-FFF2-40B4-BE49-F238E27FC236}">
                <a16:creationId xmlns:a16="http://schemas.microsoft.com/office/drawing/2014/main" id="{12145889-8821-B4FE-7A81-0626F997B0F7}"/>
              </a:ext>
            </a:extLst>
          </p:cNvPr>
          <p:cNvSpPr/>
          <p:nvPr/>
        </p:nvSpPr>
        <p:spPr bwMode="auto">
          <a:xfrm>
            <a:off x="196405" y="3033207"/>
            <a:ext cx="3372929" cy="1015214"/>
          </a:xfrm>
          <a:prstGeom prst="wedgeEllipseCallout">
            <a:avLst>
              <a:gd name="adj1" fmla="val 29151"/>
              <a:gd name="adj2" fmla="val -7635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a:solidFill>
                  <a:schemeClr val="tx2"/>
                </a:solidFill>
                <a:latin typeface="Helvetica LT Std"/>
              </a:rPr>
              <a:t>Dialog!</a:t>
            </a:r>
            <a:endParaRPr lang="sv-SE"/>
          </a:p>
        </p:txBody>
      </p:sp>
    </p:spTree>
    <p:extLst>
      <p:ext uri="{BB962C8B-B14F-4D97-AF65-F5344CB8AC3E}">
        <p14:creationId xmlns:p14="http://schemas.microsoft.com/office/powerpoint/2010/main" val="1161387614"/>
      </p:ext>
    </p:extLst>
  </p:cSld>
  <p:clrMapOvr>
    <a:masterClrMapping/>
  </p:clrMapOvr>
  <mc:AlternateContent xmlns:mc="http://schemas.openxmlformats.org/markup-compatibility/2006" xmlns:p14="http://schemas.microsoft.com/office/powerpoint/2010/main">
    <mc:Choice Requires="p14">
      <p:transition spd="slow" p14:dur="2000" advTm="174425"/>
    </mc:Choice>
    <mc:Fallback xmlns="">
      <p:transition spd="slow" advTm="174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863ED8D-D1BB-AC5A-6FD3-DEC5F795E52E}"/>
              </a:ext>
            </a:extLst>
          </p:cNvPr>
          <p:cNvSpPr>
            <a:spLocks noGrp="1"/>
          </p:cNvSpPr>
          <p:nvPr>
            <p:ph type="body" sz="quarter" idx="10"/>
          </p:nvPr>
        </p:nvSpPr>
        <p:spPr>
          <a:xfrm>
            <a:off x="1102575" y="536001"/>
            <a:ext cx="8734082" cy="792088"/>
          </a:xfrm>
        </p:spPr>
        <p:txBody>
          <a:bodyPr lIns="91440" tIns="45720" rIns="91440" bIns="45720" anchor="t"/>
          <a:lstStyle/>
          <a:p>
            <a:r>
              <a:rPr lang="sv-SE"/>
              <a:t>Arbetsallians/Partnerskap</a:t>
            </a:r>
          </a:p>
        </p:txBody>
      </p:sp>
      <p:sp>
        <p:nvSpPr>
          <p:cNvPr id="3" name="Platshållare för text 2">
            <a:extLst>
              <a:ext uri="{FF2B5EF4-FFF2-40B4-BE49-F238E27FC236}">
                <a16:creationId xmlns:a16="http://schemas.microsoft.com/office/drawing/2014/main" id="{3E7E8BA3-FAC3-0CB2-7A00-38BCFAAF125E}"/>
              </a:ext>
            </a:extLst>
          </p:cNvPr>
          <p:cNvSpPr>
            <a:spLocks noGrp="1"/>
          </p:cNvSpPr>
          <p:nvPr>
            <p:ph type="body" sz="quarter" idx="11"/>
          </p:nvPr>
        </p:nvSpPr>
        <p:spPr>
          <a:xfrm>
            <a:off x="802394" y="1105149"/>
            <a:ext cx="7299886" cy="5850819"/>
          </a:xfrm>
        </p:spPr>
        <p:txBody>
          <a:bodyPr lIns="91440" tIns="45720" rIns="91440" bIns="45720" anchor="t"/>
          <a:lstStyle/>
          <a:p>
            <a:endParaRPr lang="sv-SE" sz="2400">
              <a:latin typeface="Helvetica LT Std"/>
            </a:endParaRPr>
          </a:p>
          <a:p>
            <a:pPr>
              <a:spcBef>
                <a:spcPct val="20000"/>
              </a:spcBef>
              <a:spcAft>
                <a:spcPts val="1200"/>
              </a:spcAft>
            </a:pPr>
            <a:r>
              <a:rPr lang="sv-SE" sz="2400">
                <a:latin typeface="Helvetica LT Std"/>
              </a:rPr>
              <a:t>För att arbeta personcentrerat behöver du bygga en förtroendefull relation med personen. Det kan också beskrivas som en arbetsallians eller ett partnerskap.</a:t>
            </a:r>
            <a:endParaRPr lang="sv-SE"/>
          </a:p>
          <a:p>
            <a:r>
              <a:rPr lang="sv-SE" sz="2400">
                <a:latin typeface="Helvetica LT Std"/>
              </a:rPr>
              <a:t>Partnerskap är inte bara att vara delaktig utan innebär att du behöver se personen som en jämlike och en självklar partner i planeringen. </a:t>
            </a:r>
          </a:p>
          <a:p>
            <a:pPr>
              <a:spcBef>
                <a:spcPct val="20000"/>
              </a:spcBef>
              <a:spcAft>
                <a:spcPts val="1200"/>
              </a:spcAft>
            </a:pPr>
            <a:r>
              <a:rPr lang="sv-SE" sz="2400">
                <a:latin typeface="Helvetica LT Std"/>
              </a:rPr>
              <a:t>Det är viktigt att komma ihåg att olika personer har behov av att vara aktiv i olika grad sin planering.</a:t>
            </a:r>
            <a:endParaRPr lang="sv-SE" sz="2400">
              <a:latin typeface="Helvetica LT Std"/>
              <a:ea typeface="Calibri"/>
              <a:cs typeface="Calibri"/>
            </a:endParaRPr>
          </a:p>
        </p:txBody>
      </p:sp>
      <p:pic>
        <p:nvPicPr>
          <p:cNvPr id="5" name="Bild 5" descr="Styrelserum kontur">
            <a:extLst>
              <a:ext uri="{FF2B5EF4-FFF2-40B4-BE49-F238E27FC236}">
                <a16:creationId xmlns:a16="http://schemas.microsoft.com/office/drawing/2014/main" id="{A5262A7F-69E8-0F4A-B9A0-70B6B2A2B4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17710" y="1263072"/>
            <a:ext cx="2022763" cy="2022763"/>
          </a:xfrm>
          <a:prstGeom prst="rect">
            <a:avLst/>
          </a:prstGeom>
        </p:spPr>
      </p:pic>
      <p:pic>
        <p:nvPicPr>
          <p:cNvPr id="4" name="Ljud 3">
            <a:hlinkClick r:id="" action="ppaction://media"/>
            <a:extLst>
              <a:ext uri="{FF2B5EF4-FFF2-40B4-BE49-F238E27FC236}">
                <a16:creationId xmlns:a16="http://schemas.microsoft.com/office/drawing/2014/main" id="{6F506500-1E91-883A-0203-166A12F7D9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7371192"/>
      </p:ext>
    </p:extLst>
  </p:cSld>
  <p:clrMapOvr>
    <a:masterClrMapping/>
  </p:clrMapOvr>
  <mc:AlternateContent xmlns:mc="http://schemas.openxmlformats.org/markup-compatibility/2006" xmlns:p14="http://schemas.microsoft.com/office/powerpoint/2010/main">
    <mc:Choice Requires="p14">
      <p:transition spd="slow" p14:dur="2000" advTm="45440"/>
    </mc:Choice>
    <mc:Fallback xmlns="">
      <p:transition spd="slow" advTm="45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27E4D80-9B73-0ABA-9612-B7876442413A}"/>
              </a:ext>
            </a:extLst>
          </p:cNvPr>
          <p:cNvSpPr>
            <a:spLocks noGrp="1"/>
          </p:cNvSpPr>
          <p:nvPr>
            <p:ph type="body" sz="quarter" idx="10"/>
          </p:nvPr>
        </p:nvSpPr>
        <p:spPr>
          <a:xfrm>
            <a:off x="1116953" y="723664"/>
            <a:ext cx="6563101" cy="792088"/>
          </a:xfrm>
        </p:spPr>
        <p:txBody>
          <a:bodyPr lIns="91440" tIns="45720" rIns="91440" bIns="45720" anchor="t"/>
          <a:lstStyle/>
          <a:p>
            <a:r>
              <a:rPr lang="sv-SE">
                <a:ea typeface="+mn-lt"/>
                <a:cs typeface="+mn-lt"/>
              </a:rPr>
              <a:t>Reflektion</a:t>
            </a:r>
            <a:endParaRPr lang="sv-SE"/>
          </a:p>
        </p:txBody>
      </p:sp>
      <p:sp>
        <p:nvSpPr>
          <p:cNvPr id="3" name="Platshållare för text 2">
            <a:extLst>
              <a:ext uri="{FF2B5EF4-FFF2-40B4-BE49-F238E27FC236}">
                <a16:creationId xmlns:a16="http://schemas.microsoft.com/office/drawing/2014/main" id="{6D8D98F9-5C49-7E2D-7E8A-460F5DC4BE25}"/>
              </a:ext>
            </a:extLst>
          </p:cNvPr>
          <p:cNvSpPr>
            <a:spLocks noGrp="1"/>
          </p:cNvSpPr>
          <p:nvPr>
            <p:ph type="body" sz="quarter" idx="11"/>
          </p:nvPr>
        </p:nvSpPr>
        <p:spPr>
          <a:xfrm>
            <a:off x="1116954" y="1519939"/>
            <a:ext cx="7711835" cy="4777744"/>
          </a:xfrm>
        </p:spPr>
        <p:txBody>
          <a:bodyPr lIns="91440" tIns="45720" rIns="91440" bIns="45720" anchor="t"/>
          <a:lstStyle/>
          <a:p>
            <a:r>
              <a:rPr lang="sv-SE" sz="2800">
                <a:latin typeface="Helvetica LT Std"/>
              </a:rPr>
              <a:t>HUR kan DU skapa möjligheter till att bygga en förtroendefull relation…</a:t>
            </a:r>
            <a:endParaRPr lang="sv-SE" sz="2800"/>
          </a:p>
          <a:p>
            <a:pPr marL="514350" indent="-514350">
              <a:buAutoNum type="arabicPeriod"/>
            </a:pPr>
            <a:r>
              <a:rPr lang="sv-SE" sz="2800">
                <a:latin typeface="Helvetica LT Std"/>
              </a:rPr>
              <a:t>med en person som själv har svårt att berätta vad de önskar?</a:t>
            </a:r>
          </a:p>
          <a:p>
            <a:pPr marL="514350" indent="-514350">
              <a:buAutoNum type="arabicPeriod"/>
            </a:pPr>
            <a:r>
              <a:rPr lang="sv-SE" sz="2800">
                <a:latin typeface="Helvetica LT Std"/>
              </a:rPr>
              <a:t>med en person som har bristande insikt om sin situation?</a:t>
            </a:r>
          </a:p>
          <a:p>
            <a:pPr marL="514350" indent="-514350">
              <a:buAutoNum type="arabicPeriod"/>
            </a:pPr>
            <a:r>
              <a:rPr lang="sv-SE" sz="2800">
                <a:latin typeface="Helvetica LT Std"/>
              </a:rPr>
              <a:t>när du upplever att det är stressigt på jobbet?</a:t>
            </a:r>
          </a:p>
          <a:p>
            <a:r>
              <a:rPr lang="sv-SE" sz="2800" i="1">
                <a:latin typeface="Helvetica LT Std"/>
              </a:rPr>
              <a:t>Välj en av punkterna. Fundera några minuter och skriv gärna ner dina tankar.</a:t>
            </a:r>
            <a:endParaRPr lang="sv-SE" sz="2800" i="1"/>
          </a:p>
        </p:txBody>
      </p:sp>
      <p:pic>
        <p:nvPicPr>
          <p:cNvPr id="5" name="Bild 5" descr="Urklipp kontur">
            <a:extLst>
              <a:ext uri="{FF2B5EF4-FFF2-40B4-BE49-F238E27FC236}">
                <a16:creationId xmlns:a16="http://schemas.microsoft.com/office/drawing/2014/main" id="{F665A7BF-591C-D443-62A8-2C94EF33E7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60578" y="2433269"/>
            <a:ext cx="1110672" cy="1087582"/>
          </a:xfrm>
          <a:prstGeom prst="rect">
            <a:avLst/>
          </a:prstGeom>
        </p:spPr>
      </p:pic>
      <p:pic>
        <p:nvPicPr>
          <p:cNvPr id="4" name="Ljud 3">
            <a:hlinkClick r:id="" action="ppaction://media"/>
            <a:extLst>
              <a:ext uri="{FF2B5EF4-FFF2-40B4-BE49-F238E27FC236}">
                <a16:creationId xmlns:a16="http://schemas.microsoft.com/office/drawing/2014/main" id="{26409A4D-D36B-D82C-72F8-A929C32F5E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03033776"/>
      </p:ext>
    </p:extLst>
  </p:cSld>
  <p:clrMapOvr>
    <a:masterClrMapping/>
  </p:clrMapOvr>
  <mc:AlternateContent xmlns:mc="http://schemas.openxmlformats.org/markup-compatibility/2006" xmlns:p14="http://schemas.microsoft.com/office/powerpoint/2010/main">
    <mc:Choice Requires="p14">
      <p:transition spd="slow" p14:dur="2000" advTm="43678"/>
    </mc:Choice>
    <mc:Fallback xmlns="">
      <p:transition spd="slow" advTm="43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524683E-F46B-226D-2C23-C7D27E8F0042}"/>
              </a:ext>
            </a:extLst>
          </p:cNvPr>
          <p:cNvSpPr>
            <a:spLocks noGrp="1"/>
          </p:cNvSpPr>
          <p:nvPr>
            <p:ph type="body" sz="quarter" idx="10"/>
          </p:nvPr>
        </p:nvSpPr>
        <p:spPr>
          <a:xfrm>
            <a:off x="1101394" y="464705"/>
            <a:ext cx="8949742" cy="1381559"/>
          </a:xfrm>
        </p:spPr>
        <p:txBody>
          <a:bodyPr lIns="91440" tIns="45720" rIns="91440" bIns="45720" anchor="t"/>
          <a:lstStyle/>
          <a:p>
            <a:r>
              <a:rPr lang="sv-SE" sz="3200"/>
              <a:t>Viktiga delar för att arbeta personcentrerat</a:t>
            </a:r>
          </a:p>
        </p:txBody>
      </p:sp>
      <p:sp>
        <p:nvSpPr>
          <p:cNvPr id="3" name="Platshållare för text 2">
            <a:extLst>
              <a:ext uri="{FF2B5EF4-FFF2-40B4-BE49-F238E27FC236}">
                <a16:creationId xmlns:a16="http://schemas.microsoft.com/office/drawing/2014/main" id="{07B1E14E-2F33-1E5F-B69A-D7A8181A9596}"/>
              </a:ext>
            </a:extLst>
          </p:cNvPr>
          <p:cNvSpPr>
            <a:spLocks noGrp="1"/>
          </p:cNvSpPr>
          <p:nvPr>
            <p:ph type="body" sz="quarter" idx="11"/>
          </p:nvPr>
        </p:nvSpPr>
        <p:spPr>
          <a:xfrm>
            <a:off x="1097422" y="1357001"/>
            <a:ext cx="7927055" cy="4588277"/>
          </a:xfrm>
        </p:spPr>
        <p:txBody>
          <a:bodyPr lIns="91440" tIns="45720" rIns="91440" bIns="45720" anchor="t"/>
          <a:lstStyle/>
          <a:p>
            <a:r>
              <a:rPr lang="sv-SE" sz="2400">
                <a:latin typeface="Helvetica LT Std"/>
              </a:rPr>
              <a:t>Tänk på att:</a:t>
            </a:r>
          </a:p>
          <a:p>
            <a:pPr marL="342900" indent="-342900">
              <a:buFont typeface="Wingdings"/>
              <a:buChar char="Ø"/>
            </a:pPr>
            <a:r>
              <a:rPr lang="sv-SE" sz="2400">
                <a:latin typeface="Helvetica LT Std"/>
              </a:rPr>
              <a:t>Du ska arbeta för att underlätta personens egenmakt och förmedla hopp.</a:t>
            </a:r>
          </a:p>
          <a:p>
            <a:pPr marL="342900" indent="-342900">
              <a:buFont typeface="Wingdings"/>
              <a:buChar char="Ø"/>
            </a:pPr>
            <a:r>
              <a:rPr lang="sv-SE" sz="2400">
                <a:latin typeface="Helvetica LT Std"/>
              </a:rPr>
              <a:t>Ni bestämmer och planerar tillsammans.</a:t>
            </a:r>
            <a:endParaRPr lang="sv-SE" sz="2400">
              <a:latin typeface="Helvetica LT Std"/>
              <a:ea typeface="Calibri"/>
              <a:cs typeface="Calibri"/>
            </a:endParaRPr>
          </a:p>
          <a:p>
            <a:pPr marL="342900" indent="-342900">
              <a:buFont typeface="Wingdings"/>
              <a:buChar char="Ø"/>
            </a:pPr>
            <a:r>
              <a:rPr lang="sv-SE" sz="2400">
                <a:latin typeface="Helvetica LT Std"/>
              </a:rPr>
              <a:t>Du samordnar och samverkar med flera aktörer för personens bästa.</a:t>
            </a:r>
            <a:endParaRPr lang="sv-SE" sz="2400">
              <a:latin typeface="Helvetica LT Std"/>
              <a:ea typeface="Calibri"/>
              <a:cs typeface="Calibri"/>
            </a:endParaRPr>
          </a:p>
          <a:p>
            <a:endParaRPr lang="sv-SE"/>
          </a:p>
          <a:p>
            <a:endParaRPr lang="sv-SE" i="1"/>
          </a:p>
        </p:txBody>
      </p:sp>
      <p:sp>
        <p:nvSpPr>
          <p:cNvPr id="4" name="Tankebubbla: moln 3">
            <a:extLst>
              <a:ext uri="{FF2B5EF4-FFF2-40B4-BE49-F238E27FC236}">
                <a16:creationId xmlns:a16="http://schemas.microsoft.com/office/drawing/2014/main" id="{D0B7F9AC-BAB2-7ABF-54B7-42B705D2E550}"/>
              </a:ext>
            </a:extLst>
          </p:cNvPr>
          <p:cNvSpPr/>
          <p:nvPr/>
        </p:nvSpPr>
        <p:spPr bwMode="auto">
          <a:xfrm>
            <a:off x="3331923" y="4417032"/>
            <a:ext cx="3576178" cy="1760864"/>
          </a:xfrm>
          <a:prstGeom prst="cloudCallou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sv-SE" sz="1600" b="0" i="1">
                <a:latin typeface="Helvetica LT Std"/>
              </a:rPr>
              <a:t>Att fundera på: Är det någonting i ditt nuvarande arbetssätt som du kan utveckla?</a:t>
            </a:r>
            <a:endParaRPr lang="sv-SE" sz="1600">
              <a:latin typeface="Helvetica LT Std"/>
            </a:endParaRPr>
          </a:p>
        </p:txBody>
      </p:sp>
      <p:pic>
        <p:nvPicPr>
          <p:cNvPr id="6" name="Ljud 5">
            <a:hlinkClick r:id="" action="ppaction://media"/>
            <a:extLst>
              <a:ext uri="{FF2B5EF4-FFF2-40B4-BE49-F238E27FC236}">
                <a16:creationId xmlns:a16="http://schemas.microsoft.com/office/drawing/2014/main" id="{CCC6A264-450E-CCB0-8DDB-F9D4D7EF7E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4341576"/>
      </p:ext>
    </p:extLst>
  </p:cSld>
  <p:clrMapOvr>
    <a:masterClrMapping/>
  </p:clrMapOvr>
  <mc:AlternateContent xmlns:mc="http://schemas.openxmlformats.org/markup-compatibility/2006" xmlns:p14="http://schemas.microsoft.com/office/powerpoint/2010/main">
    <mc:Choice Requires="p14">
      <p:transition spd="slow" p14:dur="2000" advTm="84257"/>
    </mc:Choice>
    <mc:Fallback xmlns="">
      <p:transition spd="slow" advTm="8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02BC5E9-51A6-FA5A-AC47-DFBE6CE19FD1}"/>
              </a:ext>
            </a:extLst>
          </p:cNvPr>
          <p:cNvSpPr>
            <a:spLocks noGrp="1"/>
          </p:cNvSpPr>
          <p:nvPr>
            <p:ph type="body" sz="quarter" idx="10"/>
          </p:nvPr>
        </p:nvSpPr>
        <p:spPr>
          <a:xfrm>
            <a:off x="1045066" y="622265"/>
            <a:ext cx="6563101" cy="792088"/>
          </a:xfrm>
        </p:spPr>
        <p:txBody>
          <a:bodyPr lIns="91440" tIns="45720" rIns="91440" bIns="45720" anchor="t"/>
          <a:lstStyle/>
          <a:p>
            <a:r>
              <a:rPr lang="sv-SE"/>
              <a:t>Övningsuppgift 1</a:t>
            </a:r>
          </a:p>
        </p:txBody>
      </p:sp>
      <p:sp>
        <p:nvSpPr>
          <p:cNvPr id="3" name="Platshållare för text 2">
            <a:extLst>
              <a:ext uri="{FF2B5EF4-FFF2-40B4-BE49-F238E27FC236}">
                <a16:creationId xmlns:a16="http://schemas.microsoft.com/office/drawing/2014/main" id="{BCFFEA26-8C98-30C9-DAEC-A69AA7DA1042}"/>
              </a:ext>
            </a:extLst>
          </p:cNvPr>
          <p:cNvSpPr>
            <a:spLocks noGrp="1"/>
          </p:cNvSpPr>
          <p:nvPr>
            <p:ph type="body" sz="quarter" idx="11"/>
          </p:nvPr>
        </p:nvSpPr>
        <p:spPr>
          <a:xfrm>
            <a:off x="1045067" y="1595041"/>
            <a:ext cx="7151118" cy="5266575"/>
          </a:xfrm>
        </p:spPr>
        <p:txBody>
          <a:bodyPr lIns="91440" tIns="45720" rIns="91440" bIns="45720" anchor="t"/>
          <a:lstStyle/>
          <a:p>
            <a:r>
              <a:rPr lang="sv-SE">
                <a:latin typeface="Helvetica LT Std"/>
                <a:cs typeface="Calibri"/>
              </a:rPr>
              <a:t>Välj ett av dessa tre alternativ att arbeta med i din verksamhet för att öva dig på att arbeta personcentrerat i vardagen: </a:t>
            </a:r>
            <a:endParaRPr lang="sv-SE"/>
          </a:p>
          <a:p>
            <a:r>
              <a:rPr lang="sv-SE">
                <a:latin typeface="Helvetica LT Std"/>
                <a:cs typeface="Calibri"/>
              </a:rPr>
              <a:t>1. När du ska inhämta underlag för genomförandeplan eller annan planering för personen prova att ställa frågan "Vad är viktigt för dig?" Lyssna aktivt!</a:t>
            </a:r>
            <a:endParaRPr lang="sv-SE">
              <a:latin typeface="Helvetica LT Std"/>
            </a:endParaRPr>
          </a:p>
          <a:p>
            <a:r>
              <a:rPr lang="sv-SE">
                <a:latin typeface="Helvetica LT Std"/>
                <a:cs typeface="Calibri"/>
              </a:rPr>
              <a:t>2. Hur kan personcentreringen lyftas in i planeringen och genomförandet av arbetsuppgifter utifrån din roll? </a:t>
            </a:r>
          </a:p>
          <a:p>
            <a:r>
              <a:rPr lang="sv-SE">
                <a:latin typeface="Helvetica LT Std"/>
                <a:cs typeface="Calibri"/>
              </a:rPr>
              <a:t>3. Hur kan du ta reda på om du arbetar personcentrerat?</a:t>
            </a:r>
            <a:endParaRPr lang="sv-SE"/>
          </a:p>
          <a:p>
            <a:endParaRPr lang="sv-SE">
              <a:latin typeface="Calibri"/>
              <a:ea typeface="Calibri"/>
              <a:cs typeface="Calibri"/>
            </a:endParaRPr>
          </a:p>
        </p:txBody>
      </p:sp>
      <p:pic>
        <p:nvPicPr>
          <p:cNvPr id="4" name="Ljud 3">
            <a:hlinkClick r:id="" action="ppaction://media"/>
            <a:extLst>
              <a:ext uri="{FF2B5EF4-FFF2-40B4-BE49-F238E27FC236}">
                <a16:creationId xmlns:a16="http://schemas.microsoft.com/office/drawing/2014/main" id="{39DB777A-3F2C-B5EF-A7AD-0BCCCCFE58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92097450"/>
      </p:ext>
    </p:extLst>
  </p:cSld>
  <p:clrMapOvr>
    <a:masterClrMapping/>
  </p:clrMapOvr>
  <mc:AlternateContent xmlns:mc="http://schemas.openxmlformats.org/markup-compatibility/2006" xmlns:p14="http://schemas.microsoft.com/office/powerpoint/2010/main">
    <mc:Choice Requires="p14">
      <p:transition spd="slow" p14:dur="2000" advTm="77125"/>
    </mc:Choice>
    <mc:Fallback xmlns="">
      <p:transition spd="slow" advTm="7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BA137B4-944D-407C-ABEE-F13BED163438}"/>
              </a:ext>
            </a:extLst>
          </p:cNvPr>
          <p:cNvSpPr>
            <a:spLocks noGrp="1"/>
          </p:cNvSpPr>
          <p:nvPr>
            <p:ph type="body" sz="quarter" idx="10"/>
          </p:nvPr>
        </p:nvSpPr>
        <p:spPr>
          <a:xfrm>
            <a:off x="1059443" y="651020"/>
            <a:ext cx="6563101" cy="792088"/>
          </a:xfrm>
        </p:spPr>
        <p:txBody>
          <a:bodyPr lIns="91440" tIns="45720" rIns="91440" bIns="45720" anchor="t"/>
          <a:lstStyle/>
          <a:p>
            <a:r>
              <a:rPr lang="sv-SE">
                <a:latin typeface="Helvetica LT Std"/>
                <a:cs typeface="Calibri"/>
              </a:rPr>
              <a:t>Övningsuppgift 2</a:t>
            </a:r>
            <a:endParaRPr lang="sv-SE"/>
          </a:p>
        </p:txBody>
      </p:sp>
      <p:sp>
        <p:nvSpPr>
          <p:cNvPr id="3" name="Platshållare för text 2">
            <a:extLst>
              <a:ext uri="{FF2B5EF4-FFF2-40B4-BE49-F238E27FC236}">
                <a16:creationId xmlns:a16="http://schemas.microsoft.com/office/drawing/2014/main" id="{B42305CE-FD14-42D3-A555-2BF0FBF82E5A}"/>
              </a:ext>
            </a:extLst>
          </p:cNvPr>
          <p:cNvSpPr>
            <a:spLocks noGrp="1"/>
          </p:cNvSpPr>
          <p:nvPr>
            <p:ph type="body" sz="quarter" idx="11"/>
          </p:nvPr>
        </p:nvSpPr>
        <p:spPr>
          <a:xfrm>
            <a:off x="1059066" y="1529775"/>
            <a:ext cx="8128777" cy="5165934"/>
          </a:xfrm>
        </p:spPr>
        <p:txBody>
          <a:bodyPr lIns="91440" tIns="45720" rIns="91440" bIns="45720" anchor="t"/>
          <a:lstStyle/>
          <a:p>
            <a:endParaRPr lang="sv-SE" sz="2000">
              <a:latin typeface="Helvetica LT Std"/>
              <a:cs typeface="Calibri"/>
            </a:endParaRPr>
          </a:p>
          <a:p>
            <a:r>
              <a:rPr lang="sv-SE" sz="2000">
                <a:latin typeface="Helvetica LT Std"/>
                <a:cs typeface="Calibri"/>
              </a:rPr>
              <a:t>Välj en av uppgifterna: </a:t>
            </a:r>
            <a:endParaRPr lang="sv-SE" sz="2000">
              <a:cs typeface="Calibri"/>
            </a:endParaRPr>
          </a:p>
          <a:p>
            <a:r>
              <a:rPr lang="sv-SE" sz="2000">
                <a:latin typeface="Helvetica LT Std"/>
                <a:cs typeface="Calibri"/>
              </a:rPr>
              <a:t>1. I samband med dokumentation i din yrkesroll prova att förändra dokumentationen så att den får ett personcentrerat perspektiv. </a:t>
            </a:r>
            <a:endParaRPr lang="sv-SE" sz="2000"/>
          </a:p>
          <a:p>
            <a:r>
              <a:rPr lang="sv-SE" sz="2000">
                <a:latin typeface="Helvetica LT Std"/>
                <a:cs typeface="Calibri"/>
              </a:rPr>
              <a:t>Exempelvis hur kan personcentrering synliggöras i en anamnes, en enkät, en samordnad individuell plan, en utredning, en vårdplan/</a:t>
            </a:r>
            <a:r>
              <a:rPr lang="sv-SE" sz="2000" err="1">
                <a:latin typeface="Helvetica LT Std"/>
                <a:cs typeface="Calibri"/>
              </a:rPr>
              <a:t>rehabplan</a:t>
            </a:r>
            <a:r>
              <a:rPr lang="sv-SE" sz="2000">
                <a:latin typeface="Helvetica LT Std"/>
                <a:cs typeface="Calibri"/>
              </a:rPr>
              <a:t>, en genomförandeplan, ett styrdokument, instruktion eller rutin mm.</a:t>
            </a:r>
            <a:endParaRPr lang="sv-SE" sz="2000">
              <a:cs typeface="Calibri"/>
            </a:endParaRPr>
          </a:p>
          <a:p>
            <a:r>
              <a:rPr lang="sv-SE" sz="2000">
                <a:latin typeface="Helvetica LT Std"/>
                <a:cs typeface="Calibri"/>
              </a:rPr>
              <a:t>2. Hur kan du skapa förutsättningar för andra att arbeta personcentrerat?</a:t>
            </a:r>
            <a:endParaRPr lang="sv-SE" sz="2000">
              <a:cs typeface="Calibri"/>
            </a:endParaRPr>
          </a:p>
          <a:p>
            <a:endParaRPr lang="sv-SE" sz="1800">
              <a:cs typeface="Calibri"/>
            </a:endParaRPr>
          </a:p>
        </p:txBody>
      </p:sp>
      <p:pic>
        <p:nvPicPr>
          <p:cNvPr id="7" name="Ljud 6">
            <a:hlinkClick r:id="" action="ppaction://media"/>
            <a:extLst>
              <a:ext uri="{FF2B5EF4-FFF2-40B4-BE49-F238E27FC236}">
                <a16:creationId xmlns:a16="http://schemas.microsoft.com/office/drawing/2014/main" id="{50AFDA96-ECF7-3CC3-8594-66A3BF1BCB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24912267"/>
      </p:ext>
    </p:extLst>
  </p:cSld>
  <p:clrMapOvr>
    <a:masterClrMapping/>
  </p:clrMapOvr>
  <mc:AlternateContent xmlns:mc="http://schemas.openxmlformats.org/markup-compatibility/2006" xmlns:p14="http://schemas.microsoft.com/office/powerpoint/2010/main">
    <mc:Choice Requires="p14">
      <p:transition spd="slow" p14:dur="2000" advTm="65018"/>
    </mc:Choice>
    <mc:Fallback xmlns="">
      <p:transition spd="slow" advTm="65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2DDFC1F-831F-4BAA-8BFD-3A701F8FB18D}"/>
              </a:ext>
            </a:extLst>
          </p:cNvPr>
          <p:cNvSpPr>
            <a:spLocks noGrp="1"/>
          </p:cNvSpPr>
          <p:nvPr>
            <p:ph type="body" sz="quarter" idx="10"/>
          </p:nvPr>
        </p:nvSpPr>
        <p:spPr>
          <a:xfrm>
            <a:off x="1045067" y="513084"/>
            <a:ext cx="10167878" cy="792088"/>
          </a:xfrm>
        </p:spPr>
        <p:txBody>
          <a:bodyPr/>
          <a:lstStyle/>
          <a:p>
            <a:r>
              <a:rPr lang="sv-SE"/>
              <a:t>Uppföljning på din enhet</a:t>
            </a:r>
          </a:p>
        </p:txBody>
      </p:sp>
      <p:sp>
        <p:nvSpPr>
          <p:cNvPr id="3" name="Platshållare för text 2">
            <a:extLst>
              <a:ext uri="{FF2B5EF4-FFF2-40B4-BE49-F238E27FC236}">
                <a16:creationId xmlns:a16="http://schemas.microsoft.com/office/drawing/2014/main" id="{5775145B-EA95-5C81-1569-E77BD6D5B0A2}"/>
              </a:ext>
            </a:extLst>
          </p:cNvPr>
          <p:cNvSpPr>
            <a:spLocks noGrp="1"/>
          </p:cNvSpPr>
          <p:nvPr>
            <p:ph type="body" sz="quarter" idx="11"/>
          </p:nvPr>
        </p:nvSpPr>
        <p:spPr>
          <a:xfrm>
            <a:off x="1045067" y="1470437"/>
            <a:ext cx="9530569" cy="4246872"/>
          </a:xfrm>
        </p:spPr>
        <p:txBody>
          <a:bodyPr lIns="91440" tIns="45720" rIns="91440" bIns="45720" anchor="t"/>
          <a:lstStyle/>
          <a:p>
            <a:pPr marL="342900" indent="-342900">
              <a:buFont typeface="Arial" panose="020B0604020202020204" pitchFamily="34" charset="0"/>
              <a:buChar char="•"/>
            </a:pPr>
            <a:r>
              <a:rPr lang="sv-SE"/>
              <a:t>Hur skapar du förtroendefulla relationer med personen idag?</a:t>
            </a:r>
          </a:p>
          <a:p>
            <a:pPr marL="342900" indent="-342900">
              <a:buFont typeface="Arial" panose="020B0604020202020204" pitchFamily="34" charset="0"/>
              <a:buChar char="•"/>
            </a:pPr>
            <a:r>
              <a:rPr lang="sv-SE"/>
              <a:t>Ge två exempel på hur du arbetar med ett personcentrerat förhållningssätt:</a:t>
            </a:r>
          </a:p>
          <a:p>
            <a:pPr marL="1085850" lvl="1" indent="-342900"/>
            <a:r>
              <a:rPr lang="sv-SE"/>
              <a:t>I mötet med personer</a:t>
            </a:r>
          </a:p>
          <a:p>
            <a:pPr marL="1085850" lvl="1" indent="-342900"/>
            <a:r>
              <a:rPr lang="sv-SE"/>
              <a:t>När du utför din dokumentation</a:t>
            </a:r>
          </a:p>
          <a:p>
            <a:pPr lvl="1" indent="0">
              <a:buNone/>
            </a:pPr>
            <a:endParaRPr lang="sv-SE"/>
          </a:p>
          <a:p>
            <a:pPr marL="342900" indent="-342900">
              <a:buFont typeface="Arial" panose="020B0604020202020204" pitchFamily="34" charset="0"/>
              <a:buChar char="•"/>
            </a:pPr>
            <a:r>
              <a:rPr lang="sv-SE">
                <a:latin typeface="Helvetica LT Std"/>
              </a:rPr>
              <a:t>Ge ett exempel på hur du vet om du arbetar personcentrerat</a:t>
            </a:r>
          </a:p>
          <a:p>
            <a:pPr marL="342900" indent="-342900">
              <a:buFont typeface="Arial" panose="020B0604020202020204" pitchFamily="34" charset="0"/>
              <a:buChar char="•"/>
            </a:pPr>
            <a:endParaRPr lang="sv-SE"/>
          </a:p>
          <a:p>
            <a:pPr marL="342900" indent="-342900">
              <a:buFont typeface="Arial" panose="020B0604020202020204" pitchFamily="34" charset="0"/>
              <a:buChar char="•"/>
            </a:pPr>
            <a:endParaRPr lang="sv-SE"/>
          </a:p>
          <a:p>
            <a:pPr marL="342900" indent="-342900">
              <a:buFont typeface="Arial" panose="020B0604020202020204" pitchFamily="34" charset="0"/>
              <a:buChar char="•"/>
            </a:pPr>
            <a:endParaRPr lang="sv-SE"/>
          </a:p>
          <a:p>
            <a:pPr marL="342900" indent="-342900">
              <a:buFont typeface="Arial" panose="020B0604020202020204" pitchFamily="34" charset="0"/>
              <a:buChar char="•"/>
            </a:pPr>
            <a:endParaRPr lang="sv-SE"/>
          </a:p>
        </p:txBody>
      </p:sp>
      <p:pic>
        <p:nvPicPr>
          <p:cNvPr id="5" name="Bild 5" descr="Urklipp kontur">
            <a:extLst>
              <a:ext uri="{FF2B5EF4-FFF2-40B4-BE49-F238E27FC236}">
                <a16:creationId xmlns:a16="http://schemas.microsoft.com/office/drawing/2014/main" id="{5D388D79-7BF1-9C83-C063-D0A7E0B16E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7254" y="4946072"/>
            <a:ext cx="1110672" cy="1087582"/>
          </a:xfrm>
          <a:prstGeom prst="rect">
            <a:avLst/>
          </a:prstGeom>
        </p:spPr>
      </p:pic>
      <p:pic>
        <p:nvPicPr>
          <p:cNvPr id="4" name="Ljud 3">
            <a:hlinkClick r:id="" action="ppaction://media"/>
            <a:extLst>
              <a:ext uri="{FF2B5EF4-FFF2-40B4-BE49-F238E27FC236}">
                <a16:creationId xmlns:a16="http://schemas.microsoft.com/office/drawing/2014/main" id="{0BAC1934-8889-B1F0-8FB5-F02098EB04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3186547"/>
      </p:ext>
    </p:extLst>
  </p:cSld>
  <p:clrMapOvr>
    <a:masterClrMapping/>
  </p:clrMapOvr>
  <mc:AlternateContent xmlns:mc="http://schemas.openxmlformats.org/markup-compatibility/2006" xmlns:p14="http://schemas.microsoft.com/office/powerpoint/2010/main">
    <mc:Choice Requires="p14">
      <p:transition spd="slow" p14:dur="2000" advTm="43095"/>
    </mc:Choice>
    <mc:Fallback xmlns="">
      <p:transition spd="slow" advTm="4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10F4BCF-78CA-8BC2-D6BB-FF223ACCEFFB}"/>
              </a:ext>
            </a:extLst>
          </p:cNvPr>
          <p:cNvSpPr>
            <a:spLocks noGrp="1"/>
          </p:cNvSpPr>
          <p:nvPr>
            <p:ph type="body" sz="quarter" idx="10"/>
          </p:nvPr>
        </p:nvSpPr>
        <p:spPr>
          <a:xfrm>
            <a:off x="1045066" y="498979"/>
            <a:ext cx="9493625" cy="792088"/>
          </a:xfrm>
        </p:spPr>
        <p:txBody>
          <a:bodyPr lIns="91440" tIns="45720" rIns="91440" bIns="45720" anchor="t"/>
          <a:lstStyle/>
          <a:p>
            <a:r>
              <a:rPr lang="sv-SE" sz="4000"/>
              <a:t>Referenser och fördjupning</a:t>
            </a:r>
          </a:p>
        </p:txBody>
      </p:sp>
      <p:sp>
        <p:nvSpPr>
          <p:cNvPr id="3" name="Platshållare för text 2">
            <a:extLst>
              <a:ext uri="{FF2B5EF4-FFF2-40B4-BE49-F238E27FC236}">
                <a16:creationId xmlns:a16="http://schemas.microsoft.com/office/drawing/2014/main" id="{AE8C5107-9942-57E0-6FCE-4B7738EF3982}"/>
              </a:ext>
            </a:extLst>
          </p:cNvPr>
          <p:cNvSpPr>
            <a:spLocks noGrp="1"/>
          </p:cNvSpPr>
          <p:nvPr>
            <p:ph type="body" sz="quarter" idx="11"/>
          </p:nvPr>
        </p:nvSpPr>
        <p:spPr>
          <a:xfrm>
            <a:off x="1045066" y="1291067"/>
            <a:ext cx="6641075" cy="5266574"/>
          </a:xfrm>
        </p:spPr>
        <p:txBody>
          <a:bodyPr lIns="91440" tIns="45720" rIns="91440" bIns="45720" anchor="t"/>
          <a:lstStyle/>
          <a:p>
            <a:r>
              <a:rPr lang="sv-SE" sz="1400">
                <a:latin typeface="Helvetica LT Std"/>
              </a:rPr>
              <a:t>Digital kostnadsfri utbildning:</a:t>
            </a:r>
          </a:p>
          <a:p>
            <a:r>
              <a:rPr lang="sv-SE" sz="1400">
                <a:latin typeface="Helvetica LT Std"/>
                <a:hlinkClick r:id="rId5"/>
              </a:rPr>
              <a:t>Med människa – Personcentrerat lärande i praktiken (medmanniska.org)</a:t>
            </a:r>
            <a:endParaRPr lang="sv-SE" sz="1400">
              <a:latin typeface="Helvetica LT Std"/>
            </a:endParaRPr>
          </a:p>
          <a:p>
            <a:r>
              <a:rPr lang="sv-SE" sz="1400">
                <a:latin typeface="Helvetica LT Std"/>
              </a:rPr>
              <a:t>Enkät 1 och 2:	1)			2)</a:t>
            </a:r>
          </a:p>
          <a:p>
            <a:endParaRPr lang="sv-SE" sz="1400">
              <a:latin typeface="Helvetica LT Std"/>
            </a:endParaRPr>
          </a:p>
          <a:p>
            <a:r>
              <a:rPr lang="sv-SE" sz="1400">
                <a:latin typeface="Helvetica LT Std"/>
              </a:rPr>
              <a:t>GPCC:</a:t>
            </a:r>
            <a:endParaRPr lang="en-US" sz="1400">
              <a:latin typeface="Helvetica LT Std"/>
            </a:endParaRPr>
          </a:p>
          <a:p>
            <a:r>
              <a:rPr lang="sv-SE" sz="1400">
                <a:latin typeface="Helvetica LT Std"/>
                <a:hlinkClick r:id="rId6"/>
              </a:rPr>
              <a:t>Centrum för personcentrerad vård – GPCC, Göteborgs universitet (gu.se)</a:t>
            </a:r>
            <a:endParaRPr lang="sv-SE"/>
          </a:p>
          <a:p>
            <a:r>
              <a:rPr lang="sv-SE" sz="1400">
                <a:latin typeface="Helvetica LT Std"/>
              </a:rPr>
              <a:t>Introduktionsfilm Nära vård:</a:t>
            </a:r>
            <a:endParaRPr lang="en-US" sz="1400">
              <a:latin typeface="Helvetica LT Std"/>
            </a:endParaRPr>
          </a:p>
          <a:p>
            <a:r>
              <a:rPr lang="sv-SE" sz="1400">
                <a:latin typeface="Helvetica LT Std"/>
                <a:hlinkClick r:id="rId7"/>
              </a:rPr>
              <a:t>Nära vård - En introduktion - SKR Play (screen9.tv)</a:t>
            </a:r>
            <a:endParaRPr lang="sv-SE"/>
          </a:p>
          <a:p>
            <a:r>
              <a:rPr lang="sv-SE" sz="1400">
                <a:latin typeface="Helvetica LT Std"/>
              </a:rPr>
              <a:t>Kunskapsguiden:</a:t>
            </a:r>
            <a:endParaRPr lang="sv-SE" sz="1400"/>
          </a:p>
          <a:p>
            <a:r>
              <a:rPr lang="sv-SE" sz="1400">
                <a:latin typeface="Helvetica LT Std"/>
                <a:hlinkClick r:id="rId8"/>
              </a:rPr>
              <a:t>Personcentrering - Kunskapsguiden</a:t>
            </a:r>
            <a:endParaRPr lang="sv-SE" sz="1400"/>
          </a:p>
          <a:p>
            <a:r>
              <a:rPr lang="sv-SE" sz="1400">
                <a:latin typeface="Helvetica LT Std"/>
              </a:rPr>
              <a:t>SKR:</a:t>
            </a:r>
          </a:p>
          <a:p>
            <a:r>
              <a:rPr lang="sv-SE" sz="1400">
                <a:latin typeface="Helvetica LT Std"/>
                <a:hlinkClick r:id="rId9"/>
              </a:rPr>
              <a:t>Personcentrerat förhållningssätt | SKR</a:t>
            </a:r>
            <a:endParaRPr lang="sv-SE" sz="1400"/>
          </a:p>
          <a:p>
            <a:endParaRPr lang="sv-SE" sz="1400">
              <a:latin typeface="Helvetica LT Std"/>
            </a:endParaRPr>
          </a:p>
          <a:p>
            <a:endParaRPr lang="sv-SE" sz="1400">
              <a:latin typeface="Helvetica LT Std"/>
            </a:endParaRPr>
          </a:p>
        </p:txBody>
      </p:sp>
      <p:graphicFrame>
        <p:nvGraphicFramePr>
          <p:cNvPr id="4" name="Objekt 3">
            <a:extLst>
              <a:ext uri="{FF2B5EF4-FFF2-40B4-BE49-F238E27FC236}">
                <a16:creationId xmlns:a16="http://schemas.microsoft.com/office/drawing/2014/main" id="{88139202-E54C-418E-8C40-51DAABB2D5F4}"/>
              </a:ext>
            </a:extLst>
          </p:cNvPr>
          <p:cNvGraphicFramePr>
            <a:graphicFrameLocks noChangeAspect="1"/>
          </p:cNvGraphicFramePr>
          <p:nvPr>
            <p:extLst>
              <p:ext uri="{D42A27DB-BD31-4B8C-83A1-F6EECF244321}">
                <p14:modId xmlns:p14="http://schemas.microsoft.com/office/powerpoint/2010/main" val="3167646127"/>
              </p:ext>
            </p:extLst>
          </p:nvPr>
        </p:nvGraphicFramePr>
        <p:xfrm>
          <a:off x="3080039" y="2123718"/>
          <a:ext cx="914400" cy="792088"/>
        </p:xfrm>
        <a:graphic>
          <a:graphicData uri="http://schemas.openxmlformats.org/presentationml/2006/ole">
            <mc:AlternateContent xmlns:mc="http://schemas.openxmlformats.org/markup-compatibility/2006">
              <mc:Choice xmlns:v="urn:schemas-microsoft-com:vml" Requires="v">
                <p:oleObj name="Acrobat Document" showAsIcon="1" r:id="rId10" imgW="914400" imgH="771480" progId="AcroExch.Document.DC">
                  <p:embed/>
                </p:oleObj>
              </mc:Choice>
              <mc:Fallback>
                <p:oleObj name="Acrobat Document" showAsIcon="1" r:id="rId10" imgW="914400" imgH="771480" progId="AcroExch.Document.DC">
                  <p:embed/>
                  <p:pic>
                    <p:nvPicPr>
                      <p:cNvPr id="4" name="Objekt 3">
                        <a:extLst>
                          <a:ext uri="{FF2B5EF4-FFF2-40B4-BE49-F238E27FC236}">
                            <a16:creationId xmlns:a16="http://schemas.microsoft.com/office/drawing/2014/main" id="{88139202-E54C-418E-8C40-51DAABB2D5F4}"/>
                          </a:ext>
                        </a:extLst>
                      </p:cNvPr>
                      <p:cNvPicPr/>
                      <p:nvPr/>
                    </p:nvPicPr>
                    <p:blipFill>
                      <a:blip r:embed="rId11"/>
                      <a:stretch>
                        <a:fillRect/>
                      </a:stretch>
                    </p:blipFill>
                    <p:spPr>
                      <a:xfrm>
                        <a:off x="3080039" y="2123718"/>
                        <a:ext cx="914400" cy="792088"/>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D796A7E3-4266-47B7-93B1-DDFBFF05807D}"/>
              </a:ext>
            </a:extLst>
          </p:cNvPr>
          <p:cNvGraphicFramePr>
            <a:graphicFrameLocks noChangeAspect="1"/>
          </p:cNvGraphicFramePr>
          <p:nvPr>
            <p:extLst>
              <p:ext uri="{D42A27DB-BD31-4B8C-83A1-F6EECF244321}">
                <p14:modId xmlns:p14="http://schemas.microsoft.com/office/powerpoint/2010/main" val="3494577485"/>
              </p:ext>
            </p:extLst>
          </p:nvPr>
        </p:nvGraphicFramePr>
        <p:xfrm>
          <a:off x="5872394" y="2144281"/>
          <a:ext cx="914400" cy="771525"/>
        </p:xfrm>
        <a:graphic>
          <a:graphicData uri="http://schemas.openxmlformats.org/presentationml/2006/ole">
            <mc:AlternateContent xmlns:mc="http://schemas.openxmlformats.org/markup-compatibility/2006">
              <mc:Choice xmlns:v="urn:schemas-microsoft-com:vml" Requires="v">
                <p:oleObj name="Acrobat Document" showAsIcon="1" r:id="rId12" imgW="914400" imgH="771480" progId="AcroExch.Document.DC">
                  <p:embed/>
                </p:oleObj>
              </mc:Choice>
              <mc:Fallback>
                <p:oleObj name="Acrobat Document" showAsIcon="1" r:id="rId12" imgW="914400" imgH="771480" progId="AcroExch.Document.DC">
                  <p:embed/>
                  <p:pic>
                    <p:nvPicPr>
                      <p:cNvPr id="5" name="Objekt 4">
                        <a:extLst>
                          <a:ext uri="{FF2B5EF4-FFF2-40B4-BE49-F238E27FC236}">
                            <a16:creationId xmlns:a16="http://schemas.microsoft.com/office/drawing/2014/main" id="{D796A7E3-4266-47B7-93B1-DDFBFF05807D}"/>
                          </a:ext>
                        </a:extLst>
                      </p:cNvPr>
                      <p:cNvPicPr/>
                      <p:nvPr/>
                    </p:nvPicPr>
                    <p:blipFill>
                      <a:blip r:embed="rId13"/>
                      <a:stretch>
                        <a:fillRect/>
                      </a:stretch>
                    </p:blipFill>
                    <p:spPr>
                      <a:xfrm>
                        <a:off x="5872394" y="2144281"/>
                        <a:ext cx="914400" cy="771525"/>
                      </a:xfrm>
                      <a:prstGeom prst="rect">
                        <a:avLst/>
                      </a:prstGeom>
                    </p:spPr>
                  </p:pic>
                </p:oleObj>
              </mc:Fallback>
            </mc:AlternateContent>
          </a:graphicData>
        </a:graphic>
      </p:graphicFrame>
      <p:pic>
        <p:nvPicPr>
          <p:cNvPr id="6" name="Ljud 5">
            <a:hlinkClick r:id="" action="ppaction://media"/>
            <a:extLst>
              <a:ext uri="{FF2B5EF4-FFF2-40B4-BE49-F238E27FC236}">
                <a16:creationId xmlns:a16="http://schemas.microsoft.com/office/drawing/2014/main" id="{89DE99E5-1AE6-5E81-1109-D86D389507D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71929"/>
      </p:ext>
    </p:extLst>
  </p:cSld>
  <p:clrMapOvr>
    <a:masterClrMapping/>
  </p:clrMapOvr>
  <mc:AlternateContent xmlns:mc="http://schemas.openxmlformats.org/markup-compatibility/2006" xmlns:p14="http://schemas.microsoft.com/office/powerpoint/2010/main">
    <mc:Choice Requires="p14">
      <p:transition spd="slow" p14:dur="2000" advTm="36320"/>
    </mc:Choice>
    <mc:Fallback xmlns="">
      <p:transition spd="slow" advTm="36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E9B90EF-0733-5447-91EB-E3199495D298}"/>
              </a:ext>
            </a:extLst>
          </p:cNvPr>
          <p:cNvSpPr>
            <a:spLocks noGrp="1"/>
          </p:cNvSpPr>
          <p:nvPr>
            <p:ph type="body" sz="quarter" idx="15"/>
          </p:nvPr>
        </p:nvSpPr>
        <p:spPr>
          <a:xfrm>
            <a:off x="1050149" y="764704"/>
            <a:ext cx="3605691" cy="2959596"/>
          </a:xfrm>
        </p:spPr>
        <p:txBody>
          <a:bodyPr lIns="91440" tIns="45720" rIns="91440" bIns="45720" anchor="t"/>
          <a:lstStyle/>
          <a:p>
            <a:r>
              <a:rPr lang="sv-SE"/>
              <a:t>Tack för din medverkan!</a:t>
            </a:r>
          </a:p>
        </p:txBody>
      </p:sp>
      <p:pic>
        <p:nvPicPr>
          <p:cNvPr id="4" name="Ljud 3">
            <a:hlinkClick r:id="" action="ppaction://media"/>
            <a:extLst>
              <a:ext uri="{FF2B5EF4-FFF2-40B4-BE49-F238E27FC236}">
                <a16:creationId xmlns:a16="http://schemas.microsoft.com/office/drawing/2014/main" id="{964900AC-64EB-AC18-DB7D-E195485F15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1358186"/>
      </p:ext>
    </p:extLst>
  </p:cSld>
  <p:clrMapOvr>
    <a:masterClrMapping/>
  </p:clrMapOvr>
  <mc:AlternateContent xmlns:mc="http://schemas.openxmlformats.org/markup-compatibility/2006" xmlns:p14="http://schemas.microsoft.com/office/powerpoint/2010/main">
    <mc:Choice Requires="p14">
      <p:transition spd="slow" p14:dur="2000" advTm="13647"/>
    </mc:Choice>
    <mc:Fallback xmlns="">
      <p:transition spd="slow" advTm="13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278A36E-5EDB-DC08-1AC0-00FA1EC726F7}"/>
              </a:ext>
            </a:extLst>
          </p:cNvPr>
          <p:cNvSpPr>
            <a:spLocks noGrp="1"/>
          </p:cNvSpPr>
          <p:nvPr>
            <p:ph type="body" sz="quarter" idx="10"/>
          </p:nvPr>
        </p:nvSpPr>
        <p:spPr/>
        <p:txBody>
          <a:bodyPr lIns="91440" tIns="45720" rIns="91440" bIns="45720" anchor="t"/>
          <a:lstStyle/>
          <a:p>
            <a:r>
              <a:rPr lang="sv-SE"/>
              <a:t>Mål</a:t>
            </a:r>
          </a:p>
        </p:txBody>
      </p:sp>
      <p:sp>
        <p:nvSpPr>
          <p:cNvPr id="3" name="Platshållare för text 2">
            <a:extLst>
              <a:ext uri="{FF2B5EF4-FFF2-40B4-BE49-F238E27FC236}">
                <a16:creationId xmlns:a16="http://schemas.microsoft.com/office/drawing/2014/main" id="{2511BC62-AE99-805A-AE8C-1B1A7C72E1D9}"/>
              </a:ext>
            </a:extLst>
          </p:cNvPr>
          <p:cNvSpPr>
            <a:spLocks noGrp="1"/>
          </p:cNvSpPr>
          <p:nvPr>
            <p:ph type="body" sz="quarter" idx="11"/>
          </p:nvPr>
        </p:nvSpPr>
        <p:spPr>
          <a:xfrm>
            <a:off x="1045067" y="2486437"/>
            <a:ext cx="5699005" cy="3481226"/>
          </a:xfrm>
        </p:spPr>
        <p:txBody>
          <a:bodyPr lIns="91440" tIns="45720" rIns="91440" bIns="45720" anchor="t"/>
          <a:lstStyle/>
          <a:p>
            <a:r>
              <a:rPr lang="sv-SE">
                <a:latin typeface="Helvetica LT Std"/>
              </a:rPr>
              <a:t>Målet är att du som medarbetare i Socialförvaltningen ska ha grundläggande kunskap om vad personcentrering är och att du ska arbeta med ett personcentrerat förhållningssätt i vardagen.   </a:t>
            </a:r>
          </a:p>
          <a:p>
            <a:r>
              <a:rPr lang="sv-SE">
                <a:latin typeface="Helvetica LT Std"/>
              </a:rPr>
              <a:t>Utbildningen vänder sig till all personal i hela socialförvaltningen.</a:t>
            </a:r>
          </a:p>
          <a:p>
            <a:endParaRPr lang="sv-SE"/>
          </a:p>
        </p:txBody>
      </p:sp>
      <p:pic>
        <p:nvPicPr>
          <p:cNvPr id="5" name="Bild 5" descr="Urklipp kontur">
            <a:extLst>
              <a:ext uri="{FF2B5EF4-FFF2-40B4-BE49-F238E27FC236}">
                <a16:creationId xmlns:a16="http://schemas.microsoft.com/office/drawing/2014/main" id="{DE376528-7580-0C58-7A41-5C032E704E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9164" y="2821708"/>
            <a:ext cx="1110672" cy="1087582"/>
          </a:xfrm>
          <a:prstGeom prst="rect">
            <a:avLst/>
          </a:prstGeom>
        </p:spPr>
      </p:pic>
      <p:pic>
        <p:nvPicPr>
          <p:cNvPr id="4" name="Ljud 3">
            <a:hlinkClick r:id="" action="ppaction://media"/>
            <a:extLst>
              <a:ext uri="{FF2B5EF4-FFF2-40B4-BE49-F238E27FC236}">
                <a16:creationId xmlns:a16="http://schemas.microsoft.com/office/drawing/2014/main" id="{655790F2-B743-1104-FADC-19BDB3A68A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64367942"/>
      </p:ext>
    </p:extLst>
  </p:cSld>
  <p:clrMapOvr>
    <a:masterClrMapping/>
  </p:clrMapOvr>
  <mc:AlternateContent xmlns:mc="http://schemas.openxmlformats.org/markup-compatibility/2006" xmlns:p14="http://schemas.microsoft.com/office/powerpoint/2010/main">
    <mc:Choice Requires="p14">
      <p:transition spd="slow" p14:dur="2000" advTm="48599"/>
    </mc:Choice>
    <mc:Fallback xmlns="">
      <p:transition spd="slow" advTm="48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278A36E-5EDB-DC08-1AC0-00FA1EC726F7}"/>
              </a:ext>
            </a:extLst>
          </p:cNvPr>
          <p:cNvSpPr>
            <a:spLocks noGrp="1"/>
          </p:cNvSpPr>
          <p:nvPr>
            <p:ph type="body" sz="quarter" idx="10"/>
          </p:nvPr>
        </p:nvSpPr>
        <p:spPr>
          <a:xfrm>
            <a:off x="1045067" y="1003340"/>
            <a:ext cx="7124376" cy="792088"/>
          </a:xfrm>
        </p:spPr>
        <p:txBody>
          <a:bodyPr lIns="91440" tIns="45720" rIns="91440" bIns="45720" anchor="t"/>
          <a:lstStyle/>
          <a:p>
            <a:r>
              <a:rPr lang="sv-SE"/>
              <a:t>Varför är det här viktigt?</a:t>
            </a:r>
          </a:p>
        </p:txBody>
      </p:sp>
      <p:sp>
        <p:nvSpPr>
          <p:cNvPr id="3" name="Platshållare för text 2">
            <a:extLst>
              <a:ext uri="{FF2B5EF4-FFF2-40B4-BE49-F238E27FC236}">
                <a16:creationId xmlns:a16="http://schemas.microsoft.com/office/drawing/2014/main" id="{2511BC62-AE99-805A-AE8C-1B1A7C72E1D9}"/>
              </a:ext>
            </a:extLst>
          </p:cNvPr>
          <p:cNvSpPr>
            <a:spLocks noGrp="1"/>
          </p:cNvSpPr>
          <p:nvPr>
            <p:ph type="body" sz="quarter" idx="11"/>
          </p:nvPr>
        </p:nvSpPr>
        <p:spPr>
          <a:xfrm>
            <a:off x="1165383" y="2017205"/>
            <a:ext cx="5699005" cy="3481226"/>
          </a:xfrm>
        </p:spPr>
        <p:txBody>
          <a:bodyPr lIns="91440" tIns="45720" rIns="91440" bIns="45720" anchor="t"/>
          <a:lstStyle/>
          <a:p>
            <a:r>
              <a:rPr lang="sv-SE">
                <a:cs typeface="Calibri"/>
              </a:rPr>
              <a:t>Det pågår en omställning i hela landet för att klara välfärdens utmaningar. </a:t>
            </a:r>
          </a:p>
          <a:p>
            <a:r>
              <a:rPr lang="sv-SE">
                <a:latin typeface="Helvetica LT Std"/>
                <a:cs typeface="Calibri"/>
              </a:rPr>
              <a:t>Omställningen innebär att vi behöver öka personens delaktighet och utgå ifrån vad varje person kan och vill, har förutsättningar till och behöver.</a:t>
            </a:r>
            <a:endParaRPr lang="en-US">
              <a:latin typeface="Helvetica LT Std"/>
              <a:cs typeface="Calibri"/>
            </a:endParaRPr>
          </a:p>
          <a:p>
            <a:r>
              <a:rPr lang="sv-SE">
                <a:cs typeface="Calibri"/>
              </a:rPr>
              <a:t>Personcentrering är kärnan i den här omställningen.</a:t>
            </a:r>
            <a:endParaRPr lang="sv-SE"/>
          </a:p>
        </p:txBody>
      </p:sp>
      <p:pic>
        <p:nvPicPr>
          <p:cNvPr id="4" name="Ljud 3">
            <a:hlinkClick r:id="" action="ppaction://media"/>
            <a:extLst>
              <a:ext uri="{FF2B5EF4-FFF2-40B4-BE49-F238E27FC236}">
                <a16:creationId xmlns:a16="http://schemas.microsoft.com/office/drawing/2014/main" id="{5B68C491-FA73-F98B-E1F5-10F10130B9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2054862"/>
      </p:ext>
    </p:extLst>
  </p:cSld>
  <p:clrMapOvr>
    <a:masterClrMapping/>
  </p:clrMapOvr>
  <mc:AlternateContent xmlns:mc="http://schemas.openxmlformats.org/markup-compatibility/2006" xmlns:p14="http://schemas.microsoft.com/office/powerpoint/2010/main">
    <mc:Choice Requires="p14">
      <p:transition spd="slow" p14:dur="2000" advTm="41006"/>
    </mc:Choice>
    <mc:Fallback xmlns="">
      <p:transition spd="slow" advTm="41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F15A61D-FA7C-258F-F569-713E25D19D40}"/>
              </a:ext>
            </a:extLst>
          </p:cNvPr>
          <p:cNvSpPr>
            <a:spLocks noGrp="1"/>
          </p:cNvSpPr>
          <p:nvPr>
            <p:ph type="body" sz="quarter" idx="10"/>
          </p:nvPr>
        </p:nvSpPr>
        <p:spPr>
          <a:xfrm>
            <a:off x="1045066" y="507246"/>
            <a:ext cx="7882366" cy="792088"/>
          </a:xfrm>
        </p:spPr>
        <p:txBody>
          <a:bodyPr lIns="91440" tIns="45720" rIns="91440" bIns="45720" anchor="t"/>
          <a:lstStyle/>
          <a:p>
            <a:r>
              <a:rPr lang="sv-SE"/>
              <a:t>Vad kommer du att lära dig?</a:t>
            </a:r>
          </a:p>
        </p:txBody>
      </p:sp>
      <p:sp>
        <p:nvSpPr>
          <p:cNvPr id="3" name="Platshållare för text 2">
            <a:extLst>
              <a:ext uri="{FF2B5EF4-FFF2-40B4-BE49-F238E27FC236}">
                <a16:creationId xmlns:a16="http://schemas.microsoft.com/office/drawing/2014/main" id="{F7BD1EB8-BB77-5E8C-038A-557A680DBE74}"/>
              </a:ext>
            </a:extLst>
          </p:cNvPr>
          <p:cNvSpPr>
            <a:spLocks noGrp="1"/>
          </p:cNvSpPr>
          <p:nvPr>
            <p:ph type="body" sz="quarter" idx="11"/>
          </p:nvPr>
        </p:nvSpPr>
        <p:spPr>
          <a:xfrm>
            <a:off x="886916" y="1379381"/>
            <a:ext cx="7590233" cy="4975736"/>
          </a:xfrm>
        </p:spPr>
        <p:txBody>
          <a:bodyPr lIns="91440" tIns="45720" rIns="91440" bIns="45720" anchor="t"/>
          <a:lstStyle/>
          <a:p>
            <a:r>
              <a:rPr lang="sv-SE" dirty="0">
                <a:latin typeface="Helvetica LT Std"/>
              </a:rPr>
              <a:t>Du kommer att lära dig vad personcentrering är. </a:t>
            </a:r>
            <a:endParaRPr lang="sv-SE"/>
          </a:p>
          <a:p>
            <a:r>
              <a:rPr lang="sv-SE" dirty="0">
                <a:latin typeface="Helvetica LT Std"/>
              </a:rPr>
              <a:t>Du kommer också att lära dig om betydelsen av att skapa en arbetsallians/partnerskap med personen </a:t>
            </a:r>
          </a:p>
          <a:p>
            <a:r>
              <a:rPr lang="sv-SE" dirty="0">
                <a:latin typeface="Helvetica LT Std"/>
              </a:rPr>
              <a:t>Du kommer att få exempel på hur du kan använda dig av personcentrering i ditt dagliga arbete </a:t>
            </a:r>
            <a:r>
              <a:rPr lang="sv-SE">
                <a:latin typeface="Helvetica LT Std"/>
              </a:rPr>
              <a:t>och i</a:t>
            </a:r>
            <a:r>
              <a:rPr lang="sv-SE" dirty="0">
                <a:latin typeface="Helvetica LT Std"/>
              </a:rPr>
              <a:t> din dokumentation.</a:t>
            </a:r>
            <a:endParaRPr lang="sv-SE" dirty="0"/>
          </a:p>
          <a:p>
            <a:r>
              <a:rPr lang="sv-SE" sz="2000" i="1" dirty="0">
                <a:latin typeface="Helvetica LT Std"/>
              </a:rPr>
              <a:t>I utbildningen används person genomgående som benämning. Det är upp till dig att översätta det till den benämning ni vanligtvis använder för de ni finns till för i din verksamhet ex brukare, patient, klient osv..</a:t>
            </a:r>
            <a:endParaRPr lang="sv-SE" sz="2000" dirty="0"/>
          </a:p>
        </p:txBody>
      </p:sp>
      <p:pic>
        <p:nvPicPr>
          <p:cNvPr id="4" name="Ljud 3">
            <a:hlinkClick r:id="" action="ppaction://media"/>
            <a:extLst>
              <a:ext uri="{FF2B5EF4-FFF2-40B4-BE49-F238E27FC236}">
                <a16:creationId xmlns:a16="http://schemas.microsoft.com/office/drawing/2014/main" id="{30207549-08CA-FC91-AAB9-E1EE83460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9488260"/>
      </p:ext>
    </p:extLst>
  </p:cSld>
  <p:clrMapOvr>
    <a:masterClrMapping/>
  </p:clrMapOvr>
  <mc:AlternateContent xmlns:mc="http://schemas.openxmlformats.org/markup-compatibility/2006" xmlns:p14="http://schemas.microsoft.com/office/powerpoint/2010/main">
    <mc:Choice Requires="p14">
      <p:transition spd="slow" p14:dur="2000" advTm="67755"/>
    </mc:Choice>
    <mc:Fallback xmlns="">
      <p:transition spd="slow" advTm="67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A22CEA7-868D-08B0-BB69-77FAC346651F}"/>
              </a:ext>
            </a:extLst>
          </p:cNvPr>
          <p:cNvSpPr>
            <a:spLocks noGrp="1"/>
          </p:cNvSpPr>
          <p:nvPr>
            <p:ph type="body" sz="quarter" idx="10"/>
          </p:nvPr>
        </p:nvSpPr>
        <p:spPr>
          <a:xfrm>
            <a:off x="1045066" y="1556793"/>
            <a:ext cx="6563101" cy="792088"/>
          </a:xfrm>
        </p:spPr>
        <p:txBody>
          <a:bodyPr lIns="91440" tIns="45720" rIns="91440" bIns="45720" anchor="t">
            <a:normAutofit/>
          </a:bodyPr>
          <a:lstStyle/>
          <a:p>
            <a:pPr>
              <a:spcAft>
                <a:spcPts val="600"/>
              </a:spcAft>
            </a:pPr>
            <a:r>
              <a:rPr lang="sv-SE"/>
              <a:t>Reflektion</a:t>
            </a:r>
          </a:p>
        </p:txBody>
      </p:sp>
      <p:sp>
        <p:nvSpPr>
          <p:cNvPr id="3" name="Platshållare för text 2">
            <a:extLst>
              <a:ext uri="{FF2B5EF4-FFF2-40B4-BE49-F238E27FC236}">
                <a16:creationId xmlns:a16="http://schemas.microsoft.com/office/drawing/2014/main" id="{9B3DC905-096F-D759-F512-36EC5CB20301}"/>
              </a:ext>
            </a:extLst>
          </p:cNvPr>
          <p:cNvSpPr>
            <a:spLocks noGrp="1"/>
          </p:cNvSpPr>
          <p:nvPr>
            <p:ph type="body" sz="quarter" idx="11"/>
          </p:nvPr>
        </p:nvSpPr>
        <p:spPr>
          <a:xfrm>
            <a:off x="1045066" y="2859416"/>
            <a:ext cx="7641734" cy="2592387"/>
          </a:xfrm>
        </p:spPr>
        <p:txBody>
          <a:bodyPr lIns="91440" tIns="45720" rIns="91440" bIns="45720" anchor="t">
            <a:normAutofit/>
          </a:bodyPr>
          <a:lstStyle/>
          <a:p>
            <a:r>
              <a:rPr lang="sv-SE">
                <a:latin typeface="Helvetica LT Std"/>
              </a:rPr>
              <a:t>Vad är personcentrering för </a:t>
            </a:r>
            <a:r>
              <a:rPr lang="sv-SE" i="1">
                <a:latin typeface="Helvetica LT Std"/>
              </a:rPr>
              <a:t>dig?</a:t>
            </a:r>
          </a:p>
          <a:p>
            <a:r>
              <a:rPr lang="sv-SE" i="1">
                <a:latin typeface="Helvetica LT Std"/>
              </a:rPr>
              <a:t>Fundera en minut och skriv gärna ner dina tankar. </a:t>
            </a:r>
            <a:endParaRPr lang="sv-SE" i="1"/>
          </a:p>
        </p:txBody>
      </p:sp>
      <p:pic>
        <p:nvPicPr>
          <p:cNvPr id="5" name="Bild 5" descr="Urklipp kontur">
            <a:extLst>
              <a:ext uri="{FF2B5EF4-FFF2-40B4-BE49-F238E27FC236}">
                <a16:creationId xmlns:a16="http://schemas.microsoft.com/office/drawing/2014/main" id="{07B24877-0B72-CDB6-BD55-0927DD9B46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2709" y="2336799"/>
            <a:ext cx="1110672" cy="1087582"/>
          </a:xfrm>
          <a:prstGeom prst="rect">
            <a:avLst/>
          </a:prstGeom>
        </p:spPr>
      </p:pic>
      <p:pic>
        <p:nvPicPr>
          <p:cNvPr id="4" name="Ljud 3">
            <a:hlinkClick r:id="" action="ppaction://media"/>
            <a:extLst>
              <a:ext uri="{FF2B5EF4-FFF2-40B4-BE49-F238E27FC236}">
                <a16:creationId xmlns:a16="http://schemas.microsoft.com/office/drawing/2014/main" id="{7D92E0C3-4FBA-4C9F-08EC-4A5EB39FBE7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5382861"/>
      </p:ext>
    </p:extLst>
  </p:cSld>
  <p:clrMapOvr>
    <a:masterClrMapping/>
  </p:clrMapOvr>
  <mc:AlternateContent xmlns:mc="http://schemas.openxmlformats.org/markup-compatibility/2006" xmlns:p14="http://schemas.microsoft.com/office/powerpoint/2010/main">
    <mc:Choice Requires="p14">
      <p:transition spd="slow" p14:dur="2000" advTm="19969"/>
    </mc:Choice>
    <mc:Fallback xmlns="">
      <p:transition spd="slow" advTm="1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33FFEE8C-A42A-F10A-D433-38BA038C26E6}"/>
              </a:ext>
            </a:extLst>
          </p:cNvPr>
          <p:cNvSpPr>
            <a:spLocks noGrp="1"/>
          </p:cNvSpPr>
          <p:nvPr>
            <p:ph type="body" sz="quarter" idx="10"/>
          </p:nvPr>
        </p:nvSpPr>
        <p:spPr>
          <a:xfrm>
            <a:off x="1116953" y="464114"/>
            <a:ext cx="7770799" cy="792088"/>
          </a:xfrm>
        </p:spPr>
        <p:txBody>
          <a:bodyPr lIns="91440" tIns="45720" rIns="91440" bIns="45720" anchor="t"/>
          <a:lstStyle/>
          <a:p>
            <a:r>
              <a:rPr lang="sv-SE">
                <a:latin typeface="Helvetica LT Std"/>
                <a:cs typeface="Calibri"/>
              </a:rPr>
              <a:t>Personcentrering </a:t>
            </a:r>
            <a:endParaRPr lang="sv-SE" b="0">
              <a:latin typeface="Helvetica LT Std"/>
              <a:ea typeface="+mn-lt"/>
              <a:cs typeface="+mn-lt"/>
            </a:endParaRPr>
          </a:p>
          <a:p>
            <a:endParaRPr lang="sv-SE"/>
          </a:p>
        </p:txBody>
      </p:sp>
      <p:sp>
        <p:nvSpPr>
          <p:cNvPr id="3" name="Platshållare för text 2">
            <a:extLst>
              <a:ext uri="{FF2B5EF4-FFF2-40B4-BE49-F238E27FC236}">
                <a16:creationId xmlns:a16="http://schemas.microsoft.com/office/drawing/2014/main" id="{39B9A6BD-1664-83F0-0133-DC93D345BC35}"/>
              </a:ext>
            </a:extLst>
          </p:cNvPr>
          <p:cNvSpPr>
            <a:spLocks noGrp="1"/>
          </p:cNvSpPr>
          <p:nvPr>
            <p:ph type="body" sz="quarter" idx="11"/>
          </p:nvPr>
        </p:nvSpPr>
        <p:spPr>
          <a:xfrm>
            <a:off x="749024" y="3233919"/>
            <a:ext cx="7625208" cy="2470738"/>
          </a:xfrm>
        </p:spPr>
        <p:txBody>
          <a:bodyPr lIns="91440" tIns="45720" rIns="91440" bIns="45720" anchor="t"/>
          <a:lstStyle/>
          <a:p>
            <a:endParaRPr lang="sv-SE">
              <a:latin typeface="Helvetica LT Std"/>
            </a:endParaRPr>
          </a:p>
          <a:p>
            <a:endParaRPr lang="sv-SE"/>
          </a:p>
          <a:p>
            <a:endParaRPr lang="sv-SE"/>
          </a:p>
          <a:p>
            <a:r>
              <a:rPr lang="sv-SE" sz="2000">
                <a:latin typeface="Helvetica LT Std"/>
              </a:rPr>
              <a:t>Det är viktigt att du har det här förhållningssättet i din yrkesroll när du arbetar med de personer som du finns till för.</a:t>
            </a:r>
            <a:endParaRPr lang="sv-SE" sz="2000"/>
          </a:p>
          <a:p>
            <a:r>
              <a:rPr lang="sv-SE">
                <a:latin typeface="Helvetica LT Std"/>
              </a:rPr>
              <a:t>                                                </a:t>
            </a:r>
          </a:p>
        </p:txBody>
      </p:sp>
      <p:graphicFrame>
        <p:nvGraphicFramePr>
          <p:cNvPr id="143" name="Diagram 143">
            <a:extLst>
              <a:ext uri="{FF2B5EF4-FFF2-40B4-BE49-F238E27FC236}">
                <a16:creationId xmlns:a16="http://schemas.microsoft.com/office/drawing/2014/main" id="{B05960A8-EAFB-B376-D520-C83FB6C5406D}"/>
              </a:ext>
            </a:extLst>
          </p:cNvPr>
          <p:cNvGraphicFramePr/>
          <p:nvPr>
            <p:extLst>
              <p:ext uri="{D42A27DB-BD31-4B8C-83A1-F6EECF244321}">
                <p14:modId xmlns:p14="http://schemas.microsoft.com/office/powerpoint/2010/main" val="3467942675"/>
              </p:ext>
            </p:extLst>
          </p:nvPr>
        </p:nvGraphicFramePr>
        <p:xfrm>
          <a:off x="1119910" y="618836"/>
          <a:ext cx="8370454" cy="47082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Ljud 3">
            <a:hlinkClick r:id="" action="ppaction://media"/>
            <a:extLst>
              <a:ext uri="{FF2B5EF4-FFF2-40B4-BE49-F238E27FC236}">
                <a16:creationId xmlns:a16="http://schemas.microsoft.com/office/drawing/2014/main" id="{C9E58954-8F3D-68DD-16A5-458094CF30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3728428"/>
      </p:ext>
    </p:extLst>
  </p:cSld>
  <p:clrMapOvr>
    <a:masterClrMapping/>
  </p:clrMapOvr>
  <mc:AlternateContent xmlns:mc="http://schemas.openxmlformats.org/markup-compatibility/2006" xmlns:p14="http://schemas.microsoft.com/office/powerpoint/2010/main">
    <mc:Choice Requires="p14">
      <p:transition spd="slow" p14:dur="2000" advTm="66014"/>
    </mc:Choice>
    <mc:Fallback xmlns="">
      <p:transition spd="slow" advTm="66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9E9EAC4-A29A-5CD2-AFBC-7A989DEDFBFB}"/>
              </a:ext>
            </a:extLst>
          </p:cNvPr>
          <p:cNvSpPr>
            <a:spLocks noGrp="1"/>
          </p:cNvSpPr>
          <p:nvPr>
            <p:ph type="body" sz="quarter" idx="10"/>
          </p:nvPr>
        </p:nvSpPr>
        <p:spPr>
          <a:xfrm>
            <a:off x="1081789" y="638720"/>
            <a:ext cx="10319636" cy="837655"/>
          </a:xfrm>
        </p:spPr>
        <p:txBody>
          <a:bodyPr lIns="91440" tIns="45720" rIns="91440" bIns="45720" anchor="t"/>
          <a:lstStyle/>
          <a:p>
            <a:r>
              <a:rPr lang="sv-SE" b="0"/>
              <a:t>Närliggande begrepp och arbetsmetoder</a:t>
            </a:r>
            <a:endParaRPr lang="sv-SE"/>
          </a:p>
        </p:txBody>
      </p:sp>
      <p:sp>
        <p:nvSpPr>
          <p:cNvPr id="3" name="Platshållare för text 2">
            <a:extLst>
              <a:ext uri="{FF2B5EF4-FFF2-40B4-BE49-F238E27FC236}">
                <a16:creationId xmlns:a16="http://schemas.microsoft.com/office/drawing/2014/main" id="{AB23A9AB-68B1-6079-0E5E-1880E3B8D05D}"/>
              </a:ext>
            </a:extLst>
          </p:cNvPr>
          <p:cNvSpPr>
            <a:spLocks noGrp="1"/>
          </p:cNvSpPr>
          <p:nvPr>
            <p:ph type="body" sz="quarter" idx="11"/>
          </p:nvPr>
        </p:nvSpPr>
        <p:spPr>
          <a:xfrm>
            <a:off x="1083869" y="1708501"/>
            <a:ext cx="11263042" cy="5009168"/>
          </a:xfrm>
        </p:spPr>
        <p:txBody>
          <a:bodyPr lIns="91440" tIns="45720" rIns="91440" bIns="45720" anchor="t"/>
          <a:lstStyle/>
          <a:p>
            <a:r>
              <a:rPr lang="sv-SE" sz="2400">
                <a:latin typeface="Helvetica LT Std"/>
              </a:rPr>
              <a:t>Personcentrering är ett förhållningssätt och ersätter inte andra modeller och begrepp som du arbetar med, exempelvis:</a:t>
            </a:r>
          </a:p>
          <a:p>
            <a:r>
              <a:rPr lang="sv-SE" sz="1800" i="1">
                <a:latin typeface="Helvetica LT Std"/>
              </a:rPr>
              <a:t>Brukaren i fokus.</a:t>
            </a:r>
          </a:p>
          <a:p>
            <a:r>
              <a:rPr lang="sv-SE" sz="1800" i="1">
                <a:latin typeface="Helvetica LT Std"/>
              </a:rPr>
              <a:t>Personen i centrum.</a:t>
            </a:r>
            <a:endParaRPr lang="sv-SE" sz="1800" i="1"/>
          </a:p>
          <a:p>
            <a:r>
              <a:rPr lang="sv-SE" sz="1800" i="1">
                <a:latin typeface="Helvetica LT Std"/>
              </a:rPr>
              <a:t>Klientcentrering.</a:t>
            </a:r>
          </a:p>
          <a:p>
            <a:r>
              <a:rPr lang="sv-SE" sz="1800" i="1">
                <a:latin typeface="Helvetica LT Std"/>
              </a:rPr>
              <a:t>Patientcentrering</a:t>
            </a:r>
          </a:p>
          <a:p>
            <a:r>
              <a:rPr lang="sv-SE" sz="1800" i="1">
                <a:latin typeface="Helvetica LT Std"/>
              </a:rPr>
              <a:t>Individens behov i centrum.</a:t>
            </a:r>
            <a:endParaRPr lang="sv-SE" sz="1800" i="1"/>
          </a:p>
          <a:p>
            <a:r>
              <a:rPr lang="sv-SE" sz="1800" i="1">
                <a:latin typeface="Helvetica LT Std"/>
              </a:rPr>
              <a:t>Behovsinriktat arbetssätt.</a:t>
            </a:r>
            <a:endParaRPr lang="sv-SE" sz="1800" i="1"/>
          </a:p>
          <a:p>
            <a:r>
              <a:rPr lang="sv-SE" sz="1800" i="1">
                <a:latin typeface="Helvetica LT Std"/>
              </a:rPr>
              <a:t>Delat beslutsfattande (DBF)</a:t>
            </a:r>
          </a:p>
          <a:p>
            <a:endParaRPr lang="sv-SE"/>
          </a:p>
          <a:p>
            <a:endParaRPr lang="sv-SE"/>
          </a:p>
          <a:p>
            <a:endParaRPr lang="sv-SE"/>
          </a:p>
        </p:txBody>
      </p:sp>
      <p:pic>
        <p:nvPicPr>
          <p:cNvPr id="4" name="Ljud 3">
            <a:hlinkClick r:id="" action="ppaction://media"/>
            <a:extLst>
              <a:ext uri="{FF2B5EF4-FFF2-40B4-BE49-F238E27FC236}">
                <a16:creationId xmlns:a16="http://schemas.microsoft.com/office/drawing/2014/main" id="{F85323FA-F153-CBD6-103D-1C78D19EC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8555449"/>
      </p:ext>
    </p:extLst>
  </p:cSld>
  <p:clrMapOvr>
    <a:masterClrMapping/>
  </p:clrMapOvr>
  <mc:AlternateContent xmlns:mc="http://schemas.openxmlformats.org/markup-compatibility/2006" xmlns:p14="http://schemas.microsoft.com/office/powerpoint/2010/main">
    <mc:Choice Requires="p14">
      <p:transition spd="slow" p14:dur="2000" advTm="57190"/>
    </mc:Choice>
    <mc:Fallback xmlns="">
      <p:transition spd="slow" advTm="57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CA125564-DA6F-1D10-D4DE-7048F99ED819}"/>
              </a:ext>
            </a:extLst>
          </p:cNvPr>
          <p:cNvSpPr>
            <a:spLocks noGrp="1"/>
          </p:cNvSpPr>
          <p:nvPr>
            <p:ph type="body" sz="quarter" idx="11"/>
          </p:nvPr>
        </p:nvSpPr>
        <p:spPr bwMode="auto">
          <a:xfrm>
            <a:off x="4667250" y="1290638"/>
            <a:ext cx="4183063" cy="1604962"/>
          </a:xfrm>
          <a:prstGeom prst="wedgeEllipseCallout">
            <a:avLst>
              <a:gd name="adj1" fmla="val -36326"/>
              <a:gd name="adj2" fmla="val 75707"/>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b="1" i="0" u="none" strike="noStrike" cap="none" normalizeH="0" baseline="0">
                <a:ln>
                  <a:noFill/>
                </a:ln>
                <a:solidFill>
                  <a:schemeClr val="tx2"/>
                </a:solidFill>
                <a:effectLst/>
                <a:latin typeface="Helvetica LT Std"/>
              </a:rPr>
              <a:t>”Kanske - hur vet </a:t>
            </a:r>
            <a:r>
              <a:rPr lang="sv-SE" sz="1800">
                <a:solidFill>
                  <a:schemeClr val="tx2"/>
                </a:solidFill>
                <a:latin typeface="Helvetica LT Std"/>
              </a:rPr>
              <a:t>du </a:t>
            </a:r>
            <a:r>
              <a:rPr lang="sv-SE" sz="1800" b="1" i="0" u="none" strike="noStrike" cap="none" normalizeH="0" baseline="0">
                <a:ln>
                  <a:noFill/>
                </a:ln>
                <a:solidFill>
                  <a:schemeClr val="tx2"/>
                </a:solidFill>
                <a:effectLst/>
                <a:latin typeface="Helvetica LT Std"/>
              </a:rPr>
              <a:t>att du arbetar personcentrerat?”</a:t>
            </a:r>
            <a:endParaRPr lang="sv-SE" sz="1800" b="1" i="0" u="none" strike="noStrike" cap="none" normalizeH="0" baseline="0">
              <a:ln>
                <a:noFill/>
              </a:ln>
              <a:solidFill>
                <a:schemeClr val="tx2"/>
              </a:solidFill>
              <a:effectLst/>
              <a:latin typeface="Helvetica LT Std" pitchFamily="34" charset="0"/>
            </a:endParaRPr>
          </a:p>
        </p:txBody>
      </p:sp>
      <p:sp>
        <p:nvSpPr>
          <p:cNvPr id="4" name="Pratbubbla: oval 3">
            <a:extLst>
              <a:ext uri="{FF2B5EF4-FFF2-40B4-BE49-F238E27FC236}">
                <a16:creationId xmlns:a16="http://schemas.microsoft.com/office/drawing/2014/main" id="{F70E583C-6B4D-C32E-7DA9-D46C54F8D8FD}"/>
              </a:ext>
            </a:extLst>
          </p:cNvPr>
          <p:cNvSpPr/>
          <p:nvPr/>
        </p:nvSpPr>
        <p:spPr bwMode="auto">
          <a:xfrm>
            <a:off x="428625" y="2085975"/>
            <a:ext cx="3132847" cy="879516"/>
          </a:xfrm>
          <a:prstGeom prst="wedgeEllipseCallout">
            <a:avLst>
              <a:gd name="adj1" fmla="val 49399"/>
              <a:gd name="adj2" fmla="val 99321"/>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algn="ctr"/>
            <a:r>
              <a:rPr lang="sv-SE" sz="1800" b="1" i="0" u="none" strike="noStrike" cap="none" normalizeH="0" baseline="0">
                <a:ln>
                  <a:noFill/>
                </a:ln>
                <a:solidFill>
                  <a:schemeClr val="tx2"/>
                </a:solidFill>
                <a:effectLst/>
                <a:latin typeface="Helvetica LT Std"/>
              </a:rPr>
              <a:t>”Är det här något nytt?”</a:t>
            </a:r>
            <a:endParaRPr lang="sv-SE" sz="1800" b="1" i="0" u="none" strike="noStrike" cap="none" normalizeH="0" baseline="0">
              <a:ln>
                <a:noFill/>
              </a:ln>
              <a:solidFill>
                <a:schemeClr val="tx2"/>
              </a:solidFill>
              <a:effectLst/>
              <a:latin typeface="Helvetica LT Std" pitchFamily="34" charset="0"/>
            </a:endParaRPr>
          </a:p>
        </p:txBody>
      </p:sp>
      <p:sp>
        <p:nvSpPr>
          <p:cNvPr id="6" name="Tankebubbla: moln 5">
            <a:extLst>
              <a:ext uri="{FF2B5EF4-FFF2-40B4-BE49-F238E27FC236}">
                <a16:creationId xmlns:a16="http://schemas.microsoft.com/office/drawing/2014/main" id="{C479CDAC-82D0-1334-20BB-6E926D5673FE}"/>
              </a:ext>
            </a:extLst>
          </p:cNvPr>
          <p:cNvSpPr/>
          <p:nvPr/>
        </p:nvSpPr>
        <p:spPr bwMode="auto">
          <a:xfrm>
            <a:off x="9429750" y="2703554"/>
            <a:ext cx="1771650" cy="1163596"/>
          </a:xfrm>
          <a:prstGeom prst="cloudCallout">
            <a:avLst>
              <a:gd name="adj1" fmla="val -16095"/>
              <a:gd name="adj2" fmla="val 116833"/>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r>
              <a:rPr lang="sv-SE" sz="1400" b="1" i="0" u="none" strike="noStrike" cap="none" normalizeH="0" baseline="0">
                <a:ln>
                  <a:noFill/>
                </a:ln>
                <a:solidFill>
                  <a:schemeClr val="tx2"/>
                </a:solidFill>
                <a:effectLst/>
                <a:latin typeface="Helvetica LT Std"/>
              </a:rPr>
              <a:t>”Ingen har då frågat mig…”</a:t>
            </a:r>
            <a:endParaRPr lang="sv-SE" sz="1400" b="1" i="0" u="none" strike="noStrike" cap="none" normalizeH="0" baseline="0">
              <a:ln>
                <a:noFill/>
              </a:ln>
              <a:solidFill>
                <a:schemeClr val="tx2"/>
              </a:solidFill>
              <a:effectLst/>
              <a:latin typeface="Helvetica LT Std" pitchFamily="34" charset="0"/>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sv-SE" sz="4400" b="1" i="0" u="none" strike="noStrike" cap="none" normalizeH="0" baseline="0">
              <a:ln>
                <a:noFill/>
              </a:ln>
              <a:solidFill>
                <a:schemeClr val="tx2"/>
              </a:solidFill>
              <a:effectLst/>
              <a:latin typeface="Helvetica LT Std" pitchFamily="34" charset="0"/>
            </a:endParaRPr>
          </a:p>
        </p:txBody>
      </p:sp>
      <p:pic>
        <p:nvPicPr>
          <p:cNvPr id="2" name="Bild 4" descr="En ögon vals yta">
            <a:extLst>
              <a:ext uri="{FF2B5EF4-FFF2-40B4-BE49-F238E27FC236}">
                <a16:creationId xmlns:a16="http://schemas.microsoft.com/office/drawing/2014/main" id="{1B13117E-F324-5136-31FC-EECC7A4E62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34425" y="4624388"/>
            <a:ext cx="1209675" cy="1247775"/>
          </a:xfrm>
          <a:prstGeom prst="rect">
            <a:avLst/>
          </a:prstGeom>
        </p:spPr>
      </p:pic>
      <p:pic>
        <p:nvPicPr>
          <p:cNvPr id="5" name="Bild 6" descr="Användare med hel fyllning">
            <a:extLst>
              <a:ext uri="{FF2B5EF4-FFF2-40B4-BE49-F238E27FC236}">
                <a16:creationId xmlns:a16="http://schemas.microsoft.com/office/drawing/2014/main" id="{FBDD9C97-5B89-877D-0503-13520BA675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90875" y="2895600"/>
            <a:ext cx="2581275" cy="2581275"/>
          </a:xfrm>
          <a:prstGeom prst="rect">
            <a:avLst/>
          </a:prstGeom>
        </p:spPr>
      </p:pic>
      <p:pic>
        <p:nvPicPr>
          <p:cNvPr id="7" name="Ljud 6">
            <a:hlinkClick r:id="" action="ppaction://media"/>
            <a:extLst>
              <a:ext uri="{FF2B5EF4-FFF2-40B4-BE49-F238E27FC236}">
                <a16:creationId xmlns:a16="http://schemas.microsoft.com/office/drawing/2014/main" id="{D5E620AC-30DB-B0A8-7871-8A06DA3470B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1566486"/>
      </p:ext>
    </p:extLst>
  </p:cSld>
  <p:clrMapOvr>
    <a:masterClrMapping/>
  </p:clrMapOvr>
  <mc:AlternateContent xmlns:mc="http://schemas.openxmlformats.org/markup-compatibility/2006" xmlns:p14="http://schemas.microsoft.com/office/powerpoint/2010/main">
    <mc:Choice Requires="p14">
      <p:transition spd="slow" p14:dur="2000" advTm="53707"/>
    </mc:Choice>
    <mc:Fallback xmlns="">
      <p:transition spd="slow" advTm="5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5DDC839-F3C8-5931-4539-EDD03FCEEF10}"/>
              </a:ext>
            </a:extLst>
          </p:cNvPr>
          <p:cNvSpPr>
            <a:spLocks noGrp="1"/>
          </p:cNvSpPr>
          <p:nvPr>
            <p:ph type="body" sz="quarter" idx="10"/>
          </p:nvPr>
        </p:nvSpPr>
        <p:spPr>
          <a:xfrm>
            <a:off x="1061706" y="200915"/>
            <a:ext cx="10272113" cy="1389760"/>
          </a:xfrm>
        </p:spPr>
        <p:txBody>
          <a:bodyPr lIns="91440" tIns="45720" rIns="91440" bIns="45720" anchor="t"/>
          <a:lstStyle/>
          <a:p>
            <a:r>
              <a:rPr lang="sv-SE" sz="4000"/>
              <a:t>Vad händer när du och vi tillsammans arbetar personcentrerat?</a:t>
            </a:r>
          </a:p>
        </p:txBody>
      </p:sp>
      <p:graphicFrame>
        <p:nvGraphicFramePr>
          <p:cNvPr id="4" name="Diagram 4">
            <a:extLst>
              <a:ext uri="{FF2B5EF4-FFF2-40B4-BE49-F238E27FC236}">
                <a16:creationId xmlns:a16="http://schemas.microsoft.com/office/drawing/2014/main" id="{6E07D039-4819-3AAA-EA85-F660D17531EE}"/>
              </a:ext>
            </a:extLst>
          </p:cNvPr>
          <p:cNvGraphicFramePr/>
          <p:nvPr>
            <p:extLst>
              <p:ext uri="{D42A27DB-BD31-4B8C-83A1-F6EECF244321}">
                <p14:modId xmlns:p14="http://schemas.microsoft.com/office/powerpoint/2010/main" val="4237840103"/>
              </p:ext>
            </p:extLst>
          </p:nvPr>
        </p:nvGraphicFramePr>
        <p:xfrm>
          <a:off x="508846" y="1544493"/>
          <a:ext cx="8045098" cy="47085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Ljud 2">
            <a:hlinkClick r:id="" action="ppaction://media"/>
            <a:extLst>
              <a:ext uri="{FF2B5EF4-FFF2-40B4-BE49-F238E27FC236}">
                <a16:creationId xmlns:a16="http://schemas.microsoft.com/office/drawing/2014/main" id="{61937B87-8EF8-0E75-9277-597B74CE640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35466447"/>
      </p:ext>
    </p:extLst>
  </p:cSld>
  <p:clrMapOvr>
    <a:masterClrMapping/>
  </p:clrMapOvr>
  <mc:AlternateContent xmlns:mc="http://schemas.openxmlformats.org/markup-compatibility/2006" xmlns:p14="http://schemas.microsoft.com/office/powerpoint/2010/main">
    <mc:Choice Requires="p14">
      <p:transition spd="slow" p14:dur="2000" advTm="104884"/>
    </mc:Choice>
    <mc:Fallback xmlns="">
      <p:transition spd="slow" advTm="104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resentationsmall LK">
  <a:themeElements>
    <a:clrScheme name="Luleå kommun">
      <a:dk1>
        <a:srgbClr val="000000"/>
      </a:dk1>
      <a:lt1>
        <a:srgbClr val="FFFFFF"/>
      </a:lt1>
      <a:dk2>
        <a:srgbClr val="000000"/>
      </a:dk2>
      <a:lt2>
        <a:srgbClr val="808080"/>
      </a:lt2>
      <a:accent1>
        <a:srgbClr val="005199"/>
      </a:accent1>
      <a:accent2>
        <a:srgbClr val="F7A941"/>
      </a:accent2>
      <a:accent3>
        <a:srgbClr val="2E8BB7"/>
      </a:accent3>
      <a:accent4>
        <a:srgbClr val="EA5153"/>
      </a:accent4>
      <a:accent5>
        <a:srgbClr val="00A8AB"/>
      </a:accent5>
      <a:accent6>
        <a:srgbClr val="9FD5D5"/>
      </a:accent6>
      <a:hlink>
        <a:srgbClr val="00518C"/>
      </a:hlink>
      <a:folHlink>
        <a:srgbClr val="2E8BB7"/>
      </a:folHlink>
    </a:clrScheme>
    <a:fontScheme name="Standardformgivning">
      <a:majorFont>
        <a:latin typeface="Helvetica LT Std"/>
        <a:ea typeface=""/>
        <a:cs typeface=""/>
      </a:majorFont>
      <a:minorFont>
        <a:latin typeface="Helvetica LT St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Helvetica LT St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smtClean="0">
            <a:ln>
              <a:noFill/>
            </a:ln>
            <a:solidFill>
              <a:schemeClr val="tx2"/>
            </a:solidFill>
            <a:effectLst/>
            <a:latin typeface="Helvetica LT Std" pitchFamily="34" charset="0"/>
          </a:defRPr>
        </a:defPPr>
      </a:lstStyle>
    </a:lnDef>
  </a:objectDefaults>
  <a:extraClrSchemeLst>
    <a:extraClrScheme>
      <a:clrScheme name="Standardformgiv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formgiv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formgiv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formgiv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uleakommun_powerpoint_mall" id="{C7FA067A-64BC-2240-AC3F-CF5E728878BB}" vid="{2BB70E83-F477-564F-8A1D-98140791013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8515B78CC17E7F4DBF2F6ED737DFA70B" ma:contentTypeVersion="4" ma:contentTypeDescription="Skapa ett nytt dokument." ma:contentTypeScope="" ma:versionID="515cc7b420b9795017f3f7ed430026ab">
  <xsd:schema xmlns:xsd="http://www.w3.org/2001/XMLSchema" xmlns:xs="http://www.w3.org/2001/XMLSchema" xmlns:p="http://schemas.microsoft.com/office/2006/metadata/properties" xmlns:ns2="373f36f2-0e6d-4208-b84a-05d8b1ac36a4" xmlns:ns3="bdefcee3-c7fc-435a-b45d-9fbfedf3af2e" targetNamespace="http://schemas.microsoft.com/office/2006/metadata/properties" ma:root="true" ma:fieldsID="6964e85f7926db402e7a1be1ee117f70" ns2:_="" ns3:_="">
    <xsd:import namespace="373f36f2-0e6d-4208-b84a-05d8b1ac36a4"/>
    <xsd:import namespace="bdefcee3-c7fc-435a-b45d-9fbfedf3af2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f36f2-0e6d-4208-b84a-05d8b1ac3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efcee3-c7fc-435a-b45d-9fbfedf3af2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35BCDF-E29A-445A-A147-F682E03A701E}">
  <ds:schemaRefs>
    <ds:schemaRef ds:uri="http://purl.org/dc/terms/"/>
    <ds:schemaRef ds:uri="http://schemas.microsoft.com/office/2006/documentManagement/types"/>
    <ds:schemaRef ds:uri="http://purl.org/dc/dcmitype/"/>
    <ds:schemaRef ds:uri="http://schemas.microsoft.com/office/2006/metadata/properties"/>
    <ds:schemaRef ds:uri="http://schemas.microsoft.com/office/infopath/2007/PartnerControls"/>
    <ds:schemaRef ds:uri="http://www.w3.org/XML/1998/namespace"/>
    <ds:schemaRef ds:uri="http://purl.org/dc/elements/1.1/"/>
    <ds:schemaRef ds:uri="http://schemas.openxmlformats.org/package/2006/metadata/core-properties"/>
    <ds:schemaRef ds:uri="bdefcee3-c7fc-435a-b45d-9fbfedf3af2e"/>
    <ds:schemaRef ds:uri="373f36f2-0e6d-4208-b84a-05d8b1ac36a4"/>
  </ds:schemaRefs>
</ds:datastoreItem>
</file>

<file path=customXml/itemProps2.xml><?xml version="1.0" encoding="utf-8"?>
<ds:datastoreItem xmlns:ds="http://schemas.openxmlformats.org/officeDocument/2006/customXml" ds:itemID="{08D075C6-E476-493D-8B82-717A4BE97086}">
  <ds:schemaRefs>
    <ds:schemaRef ds:uri="http://schemas.microsoft.com/sharepoint/v3/contenttype/forms"/>
  </ds:schemaRefs>
</ds:datastoreItem>
</file>

<file path=customXml/itemProps3.xml><?xml version="1.0" encoding="utf-8"?>
<ds:datastoreItem xmlns:ds="http://schemas.openxmlformats.org/officeDocument/2006/customXml" ds:itemID="{03D551A4-92C0-44CC-B4EC-2720657DE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3f36f2-0e6d-4208-b84a-05d8b1ac36a4"/>
    <ds:schemaRef ds:uri="bdefcee3-c7fc-435a-b45d-9fbfedf3af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luleakommun_powerpoint_mall (1)</Template>
  <TotalTime>0</TotalTime>
  <Words>2287</Words>
  <Application>Microsoft Office PowerPoint</Application>
  <PresentationFormat>Bredbild</PresentationFormat>
  <Paragraphs>239</Paragraphs>
  <Slides>18</Slides>
  <Notes>18</Notes>
  <HiddenSlides>0</HiddenSlides>
  <MMClips>18</MMClips>
  <ScaleCrop>false</ScaleCrop>
  <HeadingPairs>
    <vt:vector size="4" baseType="variant">
      <vt:variant>
        <vt:lpstr>Tema</vt:lpstr>
      </vt:variant>
      <vt:variant>
        <vt:i4>1</vt:i4>
      </vt:variant>
      <vt:variant>
        <vt:lpstr>Bildrubriker</vt:lpstr>
      </vt:variant>
      <vt:variant>
        <vt:i4>18</vt:i4>
      </vt:variant>
    </vt:vector>
  </HeadingPairs>
  <TitlesOfParts>
    <vt:vector size="19" baseType="lpstr">
      <vt:lpstr>Presentationsmall LK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Jenny Törnqvist</dc:creator>
  <cp:keywords/>
  <dc:description/>
  <cp:lastModifiedBy>Åsa Heikkilä</cp:lastModifiedBy>
  <cp:revision>6</cp:revision>
  <dcterms:created xsi:type="dcterms:W3CDTF">2022-04-22T08:32:03Z</dcterms:created>
  <dcterms:modified xsi:type="dcterms:W3CDTF">2023-09-04T11:52:22Z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0x0101008515B78CC17E7F4DBF2F6ED737DFA70B</vt:lpwstr>
  </property>
</Properties>
</file>